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Default Extension="xlsx" ContentType="application/vnd.openxmlformats-officedocument.spreadsheetml.sheet"/>
  <Default Extension="mp4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drawings/drawing2.xml" ContentType="application/vnd.openxmlformats-officedocument.drawingml.chartshapes+xml"/>
  <Override PartName="/ppt/notesSlides/notesSlide5.xml" ContentType="application/vnd.openxmlformats-officedocument.presentationml.notesSlide+xml"/>
  <Override PartName="/ppt/charts/chart3.xml" ContentType="application/vnd.openxmlformats-officedocument.drawingml.chart+xml"/>
  <Override PartName="/ppt/drawings/drawing3.xml" ContentType="application/vnd.openxmlformats-officedocument.drawingml.chartshapes+xml"/>
  <Override PartName="/ppt/notesSlides/notesSlide6.xml" ContentType="application/vnd.openxmlformats-officedocument.presentationml.notesSlide+xml"/>
  <Override PartName="/ppt/charts/chart4.xml" ContentType="application/vnd.openxmlformats-officedocument.drawingml.chart+xml"/>
  <Override PartName="/ppt/drawings/drawing4.xml" ContentType="application/vnd.openxmlformats-officedocument.drawingml.chartshape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5.xml" ContentType="application/vnd.openxmlformats-officedocument.drawingml.chart+xml"/>
  <Override PartName="/ppt/drawings/drawing5.xml" ContentType="application/vnd.openxmlformats-officedocument.drawingml.chartshape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colors1.xml" ContentType="application/vnd.ms-office.chartcolorstyle+xml"/>
  <Override PartName="/ppt/charts/style1.xml" ContentType="application/vnd.ms-office.chartstyle+xml"/>
  <Override PartName="/ppt/charts/colors2.xml" ContentType="application/vnd.ms-office.chartcolorstyle+xml"/>
  <Override PartName="/ppt/charts/style2.xml" ContentType="application/vnd.ms-office.chartstyle+xml"/>
  <Override PartName="/ppt/charts/colors3.xml" ContentType="application/vnd.ms-office.chartcolorstyle+xml"/>
  <Override PartName="/ppt/charts/style3.xml" ContentType="application/vnd.ms-office.chartstyle+xml"/>
  <Override PartName="/ppt/charts/colors4.xml" ContentType="application/vnd.ms-office.chartcolorstyle+xml"/>
  <Override PartName="/ppt/charts/style4.xml" ContentType="application/vnd.ms-office.chartstyle+xml"/>
  <Override PartName="/ppt/charts/colors5.xml" ContentType="application/vnd.ms-office.chartcolorstyle+xml"/>
  <Override PartName="/ppt/charts/style5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6" r:id="rId2"/>
    <p:sldId id="289" r:id="rId3"/>
    <p:sldId id="288" r:id="rId4"/>
    <p:sldId id="290" r:id="rId5"/>
    <p:sldId id="292" r:id="rId6"/>
    <p:sldId id="291" r:id="rId7"/>
    <p:sldId id="293" r:id="rId8"/>
    <p:sldId id="294" r:id="rId9"/>
    <p:sldId id="295" r:id="rId10"/>
    <p:sldId id="296" r:id="rId11"/>
    <p:sldId id="298" r:id="rId12"/>
    <p:sldId id="297" r:id="rId13"/>
  </p:sldIdLst>
  <p:sldSz cx="12192000" cy="6858000"/>
  <p:notesSz cx="6858000" cy="9144000"/>
  <p:embeddedFontLst>
    <p:embeddedFont>
      <p:font typeface="Calibri Light" pitchFamily="34" charset="0"/>
      <p:regular r:id="rId15"/>
      <p:italic r:id="rId16"/>
    </p:embeddedFont>
    <p:embeddedFont>
      <p:font typeface="Calibri" pitchFamily="34" charset="0"/>
      <p:regular r:id="rId17"/>
      <p:bold r:id="rId18"/>
      <p:italic r:id="rId19"/>
      <p:boldItalic r:id="rId20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-540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35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Planilha_do_Microsoft_Excel1.xlsx"/><Relationship Id="rId4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openxmlformats.org/officeDocument/2006/relationships/chartUserShapes" Target="../drawings/drawing2.xml"/><Relationship Id="rId1" Type="http://schemas.openxmlformats.org/officeDocument/2006/relationships/package" Target="../embeddings/Planilha_do_Microsoft_Excel2.xlsx"/><Relationship Id="rId4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openxmlformats.org/officeDocument/2006/relationships/chartUserShapes" Target="../drawings/drawing3.xml"/><Relationship Id="rId1" Type="http://schemas.openxmlformats.org/officeDocument/2006/relationships/package" Target="../embeddings/Planilha_do_Microsoft_Excel3.xlsx"/><Relationship Id="rId4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openxmlformats.org/officeDocument/2006/relationships/chartUserShapes" Target="../drawings/drawing4.xml"/><Relationship Id="rId1" Type="http://schemas.openxmlformats.org/officeDocument/2006/relationships/package" Target="../embeddings/Planilha_do_Microsoft_Excel4.xlsx"/><Relationship Id="rId4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openxmlformats.org/officeDocument/2006/relationships/chartUserShapes" Target="../drawings/drawing5.xml"/><Relationship Id="rId1" Type="http://schemas.openxmlformats.org/officeDocument/2006/relationships/package" Target="../embeddings/Planilha_do_Microsoft_Excel5.xlsx"/><Relationship Id="rId4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4994944"/>
        <c:axId val="44996480"/>
      </c:barChart>
      <c:catAx>
        <c:axId val="44994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996480"/>
        <c:crosses val="autoZero"/>
        <c:auto val="1"/>
        <c:lblAlgn val="ctr"/>
        <c:lblOffset val="100"/>
        <c:noMultiLvlLbl val="0"/>
      </c:catAx>
      <c:valAx>
        <c:axId val="44996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994944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</c:dTable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1">
    <c:autoUpdate val="0"/>
  </c:externalData>
  <c:userShapes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4743296"/>
        <c:axId val="44749184"/>
      </c:barChart>
      <c:catAx>
        <c:axId val="447432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749184"/>
        <c:crosses val="autoZero"/>
        <c:auto val="1"/>
        <c:lblAlgn val="ctr"/>
        <c:lblOffset val="100"/>
        <c:noMultiLvlLbl val="0"/>
      </c:catAx>
      <c:valAx>
        <c:axId val="44749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74329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</c:dTable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1">
    <c:autoUpdate val="0"/>
  </c:externalData>
  <c:userShapes r:id="rId2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4829312"/>
        <c:axId val="44835200"/>
      </c:barChart>
      <c:catAx>
        <c:axId val="448293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835200"/>
        <c:crosses val="autoZero"/>
        <c:auto val="1"/>
        <c:lblAlgn val="ctr"/>
        <c:lblOffset val="100"/>
        <c:noMultiLvlLbl val="0"/>
      </c:catAx>
      <c:valAx>
        <c:axId val="448352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82931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</c:dTable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1">
    <c:autoUpdate val="0"/>
  </c:externalData>
  <c:userShapes r:id="rId2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4927616"/>
        <c:axId val="128205184"/>
      </c:barChart>
      <c:catAx>
        <c:axId val="449276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28205184"/>
        <c:crosses val="autoZero"/>
        <c:auto val="1"/>
        <c:lblAlgn val="ctr"/>
        <c:lblOffset val="100"/>
        <c:noMultiLvlLbl val="0"/>
      </c:catAx>
      <c:valAx>
        <c:axId val="128205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92761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</c:dTable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1">
    <c:autoUpdate val="0"/>
  </c:externalData>
  <c:userShapes r:id="rId2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8058496"/>
        <c:axId val="128060032"/>
      </c:barChart>
      <c:catAx>
        <c:axId val="1280584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28060032"/>
        <c:crosses val="autoZero"/>
        <c:auto val="1"/>
        <c:lblAlgn val="ctr"/>
        <c:lblOffset val="100"/>
        <c:noMultiLvlLbl val="0"/>
      </c:catAx>
      <c:valAx>
        <c:axId val="128060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2805849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</c:dTable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1">
    <c:autoUpdate val="0"/>
  </c:externalData>
  <c:userShapes r:id="rId2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6.png"/></Relationships>
</file>

<file path=ppt/drawing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/Relationships>
</file>

<file path=ppt/drawing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ng"/></Relationships>
</file>

<file path=ppt/drawing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9.png"/></Relationships>
</file>

<file path=ppt/drawing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22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pic>
      <cdr:nvPicPr>
        <cdr:cNvPr id="2" name="chart">
          <a:extLst xmlns:a="http://schemas.openxmlformats.org/drawingml/2006/main">
            <a:ext uri="{FF2B5EF4-FFF2-40B4-BE49-F238E27FC236}">
              <a16:creationId xmlns:a16="http://schemas.microsoft.com/office/drawing/2014/main" xmlns="" id="{5E19D6F7-BE14-41CF-BBD4-5BC657D36841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>
          <a:extLst>
            <a:ext uri="{28A0092B-C50C-407E-A947-70E740481C1C}">
              <a14:useLocalDpi xmlns:a14="http://schemas.microsoft.com/office/drawing/2010/main" val="0"/>
            </a:ext>
          </a:extLst>
        </a:blip>
        <a:stretch xmlns:a="http://schemas.openxmlformats.org/drawingml/2006/main">
          <a:fillRect/>
        </a:stretch>
      </cdr:blipFill>
      <cdr:spPr>
        <a:xfrm xmlns:a="http://schemas.openxmlformats.org/drawingml/2006/main">
          <a:off x="-299480" y="0"/>
          <a:ext cx="11535953" cy="2408743"/>
        </a:xfrm>
        <a:prstGeom xmlns:a="http://schemas.openxmlformats.org/drawingml/2006/main" prst="rect">
          <a:avLst/>
        </a:prstGeom>
      </cdr:spPr>
    </cdr:pic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0.10457</cdr:x>
      <cdr:y>0</cdr:y>
    </cdr:from>
    <cdr:to>
      <cdr:x>0.95063</cdr:x>
      <cdr:y>1</cdr:y>
    </cdr:to>
    <cdr:pic>
      <cdr:nvPicPr>
        <cdr:cNvPr id="2" name="Imagem 1">
          <a:extLst xmlns:a="http://schemas.openxmlformats.org/drawingml/2006/main">
            <a:ext uri="{FF2B5EF4-FFF2-40B4-BE49-F238E27FC236}">
              <a16:creationId xmlns:a16="http://schemas.microsoft.com/office/drawing/2014/main" xmlns="" id="{0486BC9B-D717-4820-8F18-BAEF8F3EE0BB}"/>
            </a:ext>
          </a:extLst>
        </cdr:cNvPr>
        <cdr:cNvPicPr>
          <a:picLocks xmlns:a="http://schemas.openxmlformats.org/drawingml/2006/main" noChangeAspect="1"/>
        </cdr:cNvPicPr>
      </cdr:nvPicPr>
      <cdr:blipFill rotWithShape="1">
        <a:blip xmlns:a="http://schemas.openxmlformats.org/drawingml/2006/main" xmlns:r="http://schemas.openxmlformats.org/officeDocument/2006/relationships" r:embed="rId1">
          <a:extLst>
            <a:ext uri="{28A0092B-C50C-407E-A947-70E740481C1C}">
              <a14:useLocalDpi xmlns:a14="http://schemas.microsoft.com/office/drawing/2010/main" val="0"/>
            </a:ext>
          </a:extLst>
        </a:blip>
        <a:srcRect xmlns:a="http://schemas.openxmlformats.org/drawingml/2006/main" l="26940" r="22217"/>
        <a:stretch xmlns:a="http://schemas.openxmlformats.org/drawingml/2006/main"/>
      </cdr:blipFill>
      <cdr:spPr>
        <a:xfrm xmlns:a="http://schemas.openxmlformats.org/drawingml/2006/main">
          <a:off x="1392533" y="0"/>
          <a:ext cx="11266774" cy="4223191"/>
        </a:xfrm>
        <a:prstGeom xmlns:a="http://schemas.openxmlformats.org/drawingml/2006/main" prst="rect">
          <a:avLst/>
        </a:prstGeom>
      </cdr:spPr>
    </cdr:pic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0.04797</cdr:x>
      <cdr:y>0</cdr:y>
    </cdr:from>
    <cdr:to>
      <cdr:x>1</cdr:x>
      <cdr:y>1</cdr:y>
    </cdr:to>
    <cdr:pic>
      <cdr:nvPicPr>
        <cdr:cNvPr id="3" name="Imagem 2">
          <a:extLst xmlns:a="http://schemas.openxmlformats.org/drawingml/2006/main">
            <a:ext uri="{FF2B5EF4-FFF2-40B4-BE49-F238E27FC236}">
              <a16:creationId xmlns:a16="http://schemas.microsoft.com/office/drawing/2014/main" xmlns="" id="{4AB25607-E502-40C0-9243-32FA3FBD06DC}"/>
            </a:ext>
          </a:extLst>
        </cdr:cNvPr>
        <cdr:cNvPicPr>
          <a:picLocks xmlns:a="http://schemas.openxmlformats.org/drawingml/2006/main" noChangeAspect="1"/>
        </cdr:cNvPicPr>
      </cdr:nvPicPr>
      <cdr:blipFill rotWithShape="1">
        <a:blip xmlns:a="http://schemas.openxmlformats.org/drawingml/2006/main" xmlns:r="http://schemas.openxmlformats.org/officeDocument/2006/relationships" r:embed="rId1">
          <a:extLst>
            <a:ext uri="{28A0092B-C50C-407E-A947-70E740481C1C}">
              <a14:useLocalDpi xmlns:a14="http://schemas.microsoft.com/office/drawing/2010/main" val="0"/>
            </a:ext>
          </a:extLst>
        </a:blip>
        <a:srcRect xmlns:a="http://schemas.openxmlformats.org/drawingml/2006/main" t="4959" r="22356" b="12688"/>
        <a:stretch xmlns:a="http://schemas.openxmlformats.org/drawingml/2006/main"/>
      </cdr:blipFill>
      <cdr:spPr>
        <a:xfrm xmlns:a="http://schemas.openxmlformats.org/drawingml/2006/main">
          <a:off x="621529" y="1415960"/>
          <a:ext cx="11007378" cy="5187774"/>
        </a:xfrm>
        <a:prstGeom xmlns:a="http://schemas.openxmlformats.org/drawingml/2006/main" prst="rect">
          <a:avLst/>
        </a:prstGeom>
      </cdr:spPr>
    </cdr:pic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0.14861</cdr:x>
      <cdr:y>0</cdr:y>
    </cdr:from>
    <cdr:to>
      <cdr:x>0.96373</cdr:x>
      <cdr:y>1</cdr:y>
    </cdr:to>
    <cdr:pic>
      <cdr:nvPicPr>
        <cdr:cNvPr id="2" name="Imagem 1">
          <a:extLst xmlns:a="http://schemas.openxmlformats.org/drawingml/2006/main">
            <a:ext uri="{FF2B5EF4-FFF2-40B4-BE49-F238E27FC236}">
              <a16:creationId xmlns:a16="http://schemas.microsoft.com/office/drawing/2014/main" xmlns="" id="{F6F64881-E1E8-4444-A355-790BED1CC068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>
          <a:extLst>
            <a:ext uri="{28A0092B-C50C-407E-A947-70E740481C1C}">
              <a14:useLocalDpi xmlns:a14="http://schemas.microsoft.com/office/drawing/2010/main" val="0"/>
            </a:ext>
          </a:extLst>
        </a:blip>
        <a:stretch xmlns:a="http://schemas.openxmlformats.org/drawingml/2006/main">
          <a:fillRect/>
        </a:stretch>
      </cdr:blipFill>
      <cdr:spPr>
        <a:xfrm xmlns:a="http://schemas.openxmlformats.org/drawingml/2006/main">
          <a:off x="1699296" y="462924"/>
          <a:ext cx="9320221" cy="5215944"/>
        </a:xfrm>
        <a:prstGeom xmlns:a="http://schemas.openxmlformats.org/drawingml/2006/main" prst="rect">
          <a:avLst/>
        </a:prstGeom>
      </cdr:spPr>
    </cdr:pic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pic>
      <cdr:nvPicPr>
        <cdr:cNvPr id="6" name="Imagem 5">
          <a:extLst xmlns:a="http://schemas.openxmlformats.org/drawingml/2006/main">
            <a:ext uri="{FF2B5EF4-FFF2-40B4-BE49-F238E27FC236}">
              <a16:creationId xmlns:a16="http://schemas.microsoft.com/office/drawing/2014/main" xmlns="" id="{50C8AB89-EE41-4590-8064-6CA068868AEF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3537084" y="917709"/>
          <a:ext cx="5219432" cy="4686300"/>
        </a:xfrm>
        <a:prstGeom xmlns:a="http://schemas.openxmlformats.org/drawingml/2006/main" prst="rect">
          <a:avLst/>
        </a:prstGeom>
      </cdr:spPr>
    </cdr:pic>
  </cdr:relSizeAnchor>
</c:userShapes>
</file>

<file path=ppt/media/hdphoto1.wdp>
</file>

<file path=ppt/media/hdphoto2.wdp>
</file>

<file path=ppt/media/hdphoto3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DCD6D4-0079-4CF3-A86A-4E022AB16510}" type="datetimeFigureOut">
              <a:rPr lang="pt-BR" smtClean="0"/>
              <a:t>17/05/2021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65B310-D4F4-4938-9B63-FE14D2C15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4645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MonkeyBusiness</a:t>
            </a:r>
          </a:p>
          <a:p>
            <a:r>
              <a:rPr lang="pt-BR" dirty="0"/>
              <a:t>Design em Movimento</a:t>
            </a:r>
          </a:p>
          <a:p>
            <a:r>
              <a:rPr lang="pt-BR" dirty="0" err="1"/>
              <a:t>www.monkeybusiness.com.br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29E9A-FD1A-9D40-B596-0E8C8B4E631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426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MonkeyBusiness</a:t>
            </a:r>
          </a:p>
          <a:p>
            <a:r>
              <a:rPr lang="pt-BR" dirty="0"/>
              <a:t>Design em Movimento</a:t>
            </a:r>
          </a:p>
          <a:p>
            <a:r>
              <a:rPr lang="pt-BR" dirty="0" err="1"/>
              <a:t>www.monkeybusiness.com.br</a:t>
            </a:r>
            <a:endParaRPr lang="pt-BR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29E9A-FD1A-9D40-B596-0E8C8B4E631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3635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MonkeyBusiness</a:t>
            </a:r>
          </a:p>
          <a:p>
            <a:r>
              <a:rPr lang="pt-BR" dirty="0"/>
              <a:t>Design em Movimento</a:t>
            </a:r>
          </a:p>
          <a:p>
            <a:r>
              <a:rPr lang="pt-BR"/>
              <a:t>www.monkeybusiness.com.br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29E9A-FD1A-9D40-B596-0E8C8B4E631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184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MonkeyBusiness</a:t>
            </a:r>
          </a:p>
          <a:p>
            <a:r>
              <a:rPr lang="pt-BR" dirty="0"/>
              <a:t>Design em Movimento</a:t>
            </a:r>
          </a:p>
          <a:p>
            <a:r>
              <a:rPr lang="pt-BR" dirty="0" err="1"/>
              <a:t>www.monkeybusiness.com.br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29E9A-FD1A-9D40-B596-0E8C8B4E631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426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MonkeyBusiness</a:t>
            </a:r>
          </a:p>
          <a:p>
            <a:r>
              <a:rPr lang="pt-BR" dirty="0"/>
              <a:t>Design em Movimento</a:t>
            </a:r>
          </a:p>
          <a:p>
            <a:r>
              <a:rPr lang="pt-BR" dirty="0" err="1"/>
              <a:t>www.monkeybusiness.com.br</a:t>
            </a:r>
            <a:endParaRPr lang="pt-BR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29E9A-FD1A-9D40-B596-0E8C8B4E631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8339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MonkeyBusiness</a:t>
            </a:r>
          </a:p>
          <a:p>
            <a:r>
              <a:rPr lang="pt-BR" dirty="0"/>
              <a:t>Design em Movimento</a:t>
            </a:r>
          </a:p>
          <a:p>
            <a:r>
              <a:rPr lang="pt-BR" dirty="0" err="1"/>
              <a:t>www.monkeybusiness.com.br</a:t>
            </a:r>
            <a:endParaRPr lang="pt-BR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29E9A-FD1A-9D40-B596-0E8C8B4E631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5207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MonkeyBusiness</a:t>
            </a:r>
          </a:p>
          <a:p>
            <a:r>
              <a:rPr lang="pt-BR" dirty="0"/>
              <a:t>Design em Movimento</a:t>
            </a:r>
          </a:p>
          <a:p>
            <a:r>
              <a:rPr lang="pt-BR" dirty="0" err="1"/>
              <a:t>www.monkeybusiness.com.br</a:t>
            </a:r>
            <a:endParaRPr lang="pt-BR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29E9A-FD1A-9D40-B596-0E8C8B4E6313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8339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MonkeyBusiness</a:t>
            </a:r>
          </a:p>
          <a:p>
            <a:r>
              <a:rPr lang="pt-BR" dirty="0"/>
              <a:t>Design em Movimento</a:t>
            </a:r>
          </a:p>
          <a:p>
            <a:r>
              <a:rPr lang="pt-BR" dirty="0" err="1"/>
              <a:t>www.monkeybusiness.com.br</a:t>
            </a:r>
            <a:endParaRPr lang="pt-BR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29E9A-FD1A-9D40-B596-0E8C8B4E6313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9847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MonkeyBusiness</a:t>
            </a:r>
          </a:p>
          <a:p>
            <a:r>
              <a:rPr lang="pt-BR" dirty="0"/>
              <a:t>Design em Movimento</a:t>
            </a:r>
          </a:p>
          <a:p>
            <a:r>
              <a:rPr lang="pt-BR" dirty="0" err="1"/>
              <a:t>www.monkeybusiness.com.br</a:t>
            </a:r>
            <a:endParaRPr lang="pt-BR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29E9A-FD1A-9D40-B596-0E8C8B4E6313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6759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MonkeyBusiness</a:t>
            </a:r>
          </a:p>
          <a:p>
            <a:r>
              <a:rPr lang="pt-BR" dirty="0"/>
              <a:t>Design em Movimento</a:t>
            </a:r>
          </a:p>
          <a:p>
            <a:r>
              <a:rPr lang="pt-BR" dirty="0" err="1"/>
              <a:t>www.monkeybusiness.com.br</a:t>
            </a:r>
            <a:endParaRPr lang="pt-BR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29E9A-FD1A-9D40-B596-0E8C8B4E6313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6464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MonkeyBusiness</a:t>
            </a:r>
          </a:p>
          <a:p>
            <a:r>
              <a:rPr lang="pt-BR" dirty="0"/>
              <a:t>Design em Movimento</a:t>
            </a:r>
          </a:p>
          <a:p>
            <a:r>
              <a:rPr lang="pt-BR" dirty="0" err="1"/>
              <a:t>www.monkeybusiness.com.br</a:t>
            </a:r>
            <a:endParaRPr lang="pt-BR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29E9A-FD1A-9D40-B596-0E8C8B4E6313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070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324789F7-094D-4040-AD0C-C602524B4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D1E14517-7222-4469-9E73-E3C4E009B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471F72DE-9434-4343-B849-E25411080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0D8CB-D5DA-4E82-868C-506F10630B09}" type="datetimeFigureOut">
              <a:rPr lang="pt-BR" smtClean="0"/>
              <a:t>17/05/2021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E7B084FF-8033-4C87-8C7C-27EB929BA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F5CBED0E-4763-4E6A-8642-58FB18BC2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6B6AC-B00E-4239-9FF3-011145B7D0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158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2D2721F-43AB-41FF-B19E-11F091EC1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xmlns="" id="{17337939-0F82-4176-A2DA-FFBBF04DE5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8C8CB029-0629-459B-891C-461E2A04D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0D8CB-D5DA-4E82-868C-506F10630B09}" type="datetimeFigureOut">
              <a:rPr lang="pt-BR" smtClean="0"/>
              <a:t>17/05/2021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5E591D33-8BFA-442D-839C-B6CE37B0E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A3FC57DC-2DA8-4964-A03C-0091A6AD8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6B6AC-B00E-4239-9FF3-011145B7D0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7303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xmlns="" id="{6EF50F78-E38C-4849-86E6-1BD10307E9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xmlns="" id="{640E2372-EBFE-485B-A446-5D7C4063F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F57AA962-E4E8-441A-B6A4-9350C99B4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0D8CB-D5DA-4E82-868C-506F10630B09}" type="datetimeFigureOut">
              <a:rPr lang="pt-BR" smtClean="0"/>
              <a:t>17/05/2021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78D94B62-E83F-4EBA-BD1E-A59B92B0E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15143E4F-577B-4B9E-A480-CF942921C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6B6AC-B00E-4239-9FF3-011145B7D0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03791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0641246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5194277E-D6F0-420E-9F17-9855A96DB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B6691F06-206B-4111-83BF-F3252F342F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F860B7AE-0F9A-4068-92EA-070E7F16D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0D8CB-D5DA-4E82-868C-506F10630B09}" type="datetimeFigureOut">
              <a:rPr lang="pt-BR" smtClean="0"/>
              <a:t>17/05/2021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13B06B9E-290D-4A94-A38C-511E062D5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20CEEB77-E02E-4CED-AF6F-06E0E58E1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6B6AC-B00E-4239-9FF3-011145B7D0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430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0B35262-3F1F-4954-8175-FC9A56D99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7EDB4B68-12B6-46AC-987D-04AFBF0333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78169CDA-5177-4D86-8F18-012BD4E62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0D8CB-D5DA-4E82-868C-506F10630B09}" type="datetimeFigureOut">
              <a:rPr lang="pt-BR" smtClean="0"/>
              <a:t>17/05/2021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97A2045E-07C1-44D3-BA65-F149D8876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1F3659A4-5F2D-418B-8484-2212D70D3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6B6AC-B00E-4239-9FF3-011145B7D0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0602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B1D0311-FCCC-42ED-89A3-47CC1E5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15065E85-AEA1-4CAD-B03E-C033690503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xmlns="" id="{0D61F456-8BF4-4C89-BB05-12D838FE49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xmlns="" id="{252AEE08-79A9-4C4D-A2A9-B8A77B047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0D8CB-D5DA-4E82-868C-506F10630B09}" type="datetimeFigureOut">
              <a:rPr lang="pt-BR" smtClean="0"/>
              <a:t>17/05/2021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xmlns="" id="{851B9841-C4D9-41CF-9C73-A05882621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xmlns="" id="{9D071AD0-108C-49D0-80F5-5E9065702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6B6AC-B00E-4239-9FF3-011145B7D0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92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CAF9C85-429C-4ABD-AC6C-A4C0A625D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9096BFCB-8F9E-4441-8629-A902C00BB4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xmlns="" id="{7C0BECD6-AB6D-4D45-A8F7-4EB31221F9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xmlns="" id="{D70642B7-88F8-462C-8586-07E802DC3F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xmlns="" id="{DAA24122-FA29-437F-93DA-A55C5A8E48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xmlns="" id="{4351EBEE-6B88-4290-B97A-D7EBF3307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0D8CB-D5DA-4E82-868C-506F10630B09}" type="datetimeFigureOut">
              <a:rPr lang="pt-BR" smtClean="0"/>
              <a:t>17/05/2021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xmlns="" id="{7B49B670-15FF-4F7D-BE29-6A5E81826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xmlns="" id="{72AEBEE1-FF12-45EB-8C0F-C1E89DDFC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6B6AC-B00E-4239-9FF3-011145B7D0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3338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ACB9FF49-9B5E-47D6-BD3B-974539BCB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xmlns="" id="{C95CAB88-D73A-43BB-9AA2-33795A9B5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0D8CB-D5DA-4E82-868C-506F10630B09}" type="datetimeFigureOut">
              <a:rPr lang="pt-BR" smtClean="0"/>
              <a:t>17/05/2021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0AB438F1-1098-459A-A113-A2003C6BD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xmlns="" id="{ABAD6451-B30C-4D62-85B3-4D7FB80C8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6B6AC-B00E-4239-9FF3-011145B7D0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8125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xmlns="" id="{24D87E30-1AEC-411B-9DAD-7325FBAD2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0D8CB-D5DA-4E82-868C-506F10630B09}" type="datetimeFigureOut">
              <a:rPr lang="pt-BR" smtClean="0"/>
              <a:t>17/05/2021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xmlns="" id="{80EA8C38-D10F-49DF-898F-8201BDD15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xmlns="" id="{357880E6-479D-4E6F-946F-4E48E63F9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6B6AC-B00E-4239-9FF3-011145B7D0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0570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D198C29C-175E-4775-A8B8-7F27E601A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1CD3FBDC-DB23-42D6-BE13-0A9C2A306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xmlns="" id="{80DE01F6-9586-4D79-A5C4-AD5C008D9D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xmlns="" id="{2643D62D-6D40-4BB3-A3FF-1F6B10D6B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0D8CB-D5DA-4E82-868C-506F10630B09}" type="datetimeFigureOut">
              <a:rPr lang="pt-BR" smtClean="0"/>
              <a:t>17/05/2021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xmlns="" id="{CB27C629-E384-4308-A2D9-47336253C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xmlns="" id="{00536D28-F682-4F92-AB9D-C35748B71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6B6AC-B00E-4239-9FF3-011145B7D0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7984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81CA4AE2-C99C-4490-A4F4-A96D92A37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xmlns="" id="{9F15A5A5-133C-4D9A-8F03-27354885DD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xmlns="" id="{48318076-D5A1-4766-9060-0544F39E37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xmlns="" id="{9DCBCFBA-0ABA-4034-A5F8-143F7721D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0D8CB-D5DA-4E82-868C-506F10630B09}" type="datetimeFigureOut">
              <a:rPr lang="pt-BR" smtClean="0"/>
              <a:t>17/05/2021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xmlns="" id="{E2CB12C0-5A5D-40B6-9E06-E6C0108B8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xmlns="" id="{15D1AEEF-349D-48AE-9977-34B07D6F4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6B6AC-B00E-4239-9FF3-011145B7D0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2012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xmlns="" id="{C6614104-16C1-4A8D-A06D-A75E711A9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3EC95BA9-5157-443E-BB3A-1C7BFB080D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15D83999-4FF3-4500-8E69-BAFB73444E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50D8CB-D5DA-4E82-868C-506F10630B09}" type="datetimeFigureOut">
              <a:rPr lang="pt-BR" smtClean="0"/>
              <a:t>17/05/2021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ABABF394-AB56-485E-8ADF-71051374A1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FD00A94A-682C-4AFF-9452-E6C262C029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06B6AC-B00E-4239-9FF3-011145B7D0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9776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gif"/><Relationship Id="rId3" Type="http://schemas.openxmlformats.org/officeDocument/2006/relationships/image" Target="../media/image1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jpg"/><Relationship Id="rId7" Type="http://schemas.microsoft.com/office/2007/relationships/hdphoto" Target="../media/hdphoto1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11" Type="http://schemas.microsoft.com/office/2007/relationships/hdphoto" Target="../media/hdphoto3.wdp"/><Relationship Id="rId5" Type="http://schemas.openxmlformats.org/officeDocument/2006/relationships/image" Target="../media/image5.png"/><Relationship Id="rId10" Type="http://schemas.openxmlformats.org/officeDocument/2006/relationships/image" Target="../media/image8.png"/><Relationship Id="rId4" Type="http://schemas.openxmlformats.org/officeDocument/2006/relationships/image" Target="../media/image4.png"/><Relationship Id="rId9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jp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4.png"/><Relationship Id="rId9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.xml"/><Relationship Id="rId3" Type="http://schemas.openxmlformats.org/officeDocument/2006/relationships/image" Target="../media/image11.jp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hart" Target="../charts/chart3.xml"/><Relationship Id="rId3" Type="http://schemas.openxmlformats.org/officeDocument/2006/relationships/image" Target="../media/image11.jp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hart" Target="../charts/chart4.xml"/><Relationship Id="rId3" Type="http://schemas.openxmlformats.org/officeDocument/2006/relationships/image" Target="../media/image11.jp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hart" Target="../charts/chart5.xml"/><Relationship Id="rId3" Type="http://schemas.openxmlformats.org/officeDocument/2006/relationships/image" Target="../media/image11.jp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o Copyright, Copyright Free Videos, Motion Graphics, Movies, Background, Animation, Clips, Download (1)">
            <a:hlinkClick r:id="" action="ppaction://media"/>
            <a:extLst>
              <a:ext uri="{FF2B5EF4-FFF2-40B4-BE49-F238E27FC236}">
                <a16:creationId xmlns:a16="http://schemas.microsoft.com/office/drawing/2014/main" xmlns="" id="{B736CBF7-3007-4101-8F1A-10BBF65EDD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xmlns="" id="{1915F699-0475-4E5E-A27A-8B2A6BFA01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" y="0"/>
            <a:ext cx="12190851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xmlns="" id="{0C27DBAE-C0A8-4A26-8E98-0823512E3D0B}"/>
              </a:ext>
            </a:extLst>
          </p:cNvPr>
          <p:cNvSpPr txBox="1"/>
          <p:nvPr/>
        </p:nvSpPr>
        <p:spPr>
          <a:xfrm>
            <a:off x="1194084" y="2430691"/>
            <a:ext cx="73681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b="1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Engenharia de Software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xmlns="" id="{89BE0E44-6F47-49E0-A2B1-CD89C917E98F}"/>
              </a:ext>
            </a:extLst>
          </p:cNvPr>
          <p:cNvSpPr txBox="1"/>
          <p:nvPr/>
        </p:nvSpPr>
        <p:spPr>
          <a:xfrm>
            <a:off x="1194083" y="3274805"/>
            <a:ext cx="94813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PEQUENO SISTEMA GERECIADOR DE VENDAS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xmlns="" id="{9F7EF5D9-44C0-4767-B401-80892B8F1453}"/>
              </a:ext>
            </a:extLst>
          </p:cNvPr>
          <p:cNvSpPr/>
          <p:nvPr/>
        </p:nvSpPr>
        <p:spPr>
          <a:xfrm>
            <a:off x="1115443" y="2430691"/>
            <a:ext cx="52045" cy="15520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4075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2.96296E-6 L -2.29167E-6 0.03125 " pathEditMode="relative" rAng="0" ptsTypes="AA">
                                      <p:cBhvr>
                                        <p:cTn id="11" dur="5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551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0 L -0.03933 0 " pathEditMode="relative" rAng="0" ptsTypes="AA">
                                      <p:cBhvr>
                                        <p:cTn id="16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66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3" presetClass="path" presetSubtype="0" decel="100000" fill="hold" grpId="1" nodeType="withEffect">
                                  <p:stCondLst>
                                    <p:cond delay="150"/>
                                  </p:stCondLst>
                                  <p:childTnLst>
                                    <p:animMotion origin="layout" path="M -4.375E-6 4.44444E-6 L -0.03932 4.44444E-6 " pathEditMode="relative" rAng="0" ptsTypes="AA">
                                      <p:cBhvr>
                                        <p:cTn id="21" dur="5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2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  <p:bldP spid="7" grpId="1"/>
      <p:bldP spid="8" grpId="0" animBg="1"/>
      <p:bldP spid="8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" y="558"/>
            <a:ext cx="12191008" cy="6857442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9" t="9126" r="83193" b="86245"/>
          <a:stretch/>
        </p:blipFill>
        <p:spPr>
          <a:xfrm>
            <a:off x="281169" y="626274"/>
            <a:ext cx="1768641" cy="317448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26519" y="168895"/>
            <a:ext cx="1100622" cy="562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55" b="1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TESTE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362799" y="905503"/>
            <a:ext cx="5047344" cy="4342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222" dirty="0">
                <a:solidFill>
                  <a:srgbClr val="E3E3E3"/>
                </a:solidFill>
                <a:cs typeface="Calibri Light" panose="020F0302020204030204" pitchFamily="34" charset="0"/>
              </a:rPr>
              <a:t>TESTE– Sistema de vendas – IDE NetBeans</a:t>
            </a:r>
            <a:endParaRPr lang="pt-BR" sz="2222" dirty="0">
              <a:solidFill>
                <a:srgbClr val="E3E3E3"/>
              </a:solidFill>
              <a:latin typeface="+mj-lt"/>
              <a:cs typeface="Calibri Light" panose="020F0302020204030204" pitchFamily="34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" t="90313" r="86545" b="3398"/>
          <a:stretch/>
        </p:blipFill>
        <p:spPr>
          <a:xfrm>
            <a:off x="299480" y="6193685"/>
            <a:ext cx="1341669" cy="431251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8" t="89964" r="41149" b="3398"/>
          <a:stretch/>
        </p:blipFill>
        <p:spPr>
          <a:xfrm>
            <a:off x="6097404" y="6169727"/>
            <a:ext cx="1078126" cy="455209"/>
          </a:xfrm>
          <a:prstGeom prst="rect">
            <a:avLst/>
          </a:prstGeom>
        </p:spPr>
      </p:pic>
      <p:pic>
        <p:nvPicPr>
          <p:cNvPr id="16" name="Imagem 15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06" t="91186" r="82909" b="5670"/>
          <a:stretch/>
        </p:blipFill>
        <p:spPr>
          <a:xfrm>
            <a:off x="1293752" y="6253580"/>
            <a:ext cx="790625" cy="215625"/>
          </a:xfrm>
          <a:prstGeom prst="rect">
            <a:avLst/>
          </a:prstGeom>
        </p:spPr>
      </p:pic>
      <p:pic>
        <p:nvPicPr>
          <p:cNvPr id="17" name="Imagem 1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8" t="21137" r="60506" b="74671"/>
          <a:stretch/>
        </p:blipFill>
        <p:spPr>
          <a:xfrm>
            <a:off x="4168755" y="1449929"/>
            <a:ext cx="646877" cy="287500"/>
          </a:xfrm>
          <a:prstGeom prst="rect">
            <a:avLst/>
          </a:prstGeom>
        </p:spPr>
      </p:pic>
      <p:pic>
        <p:nvPicPr>
          <p:cNvPr id="18" name="Imagem 1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60" t="90662" r="36236" b="5321"/>
          <a:stretch/>
        </p:blipFill>
        <p:spPr>
          <a:xfrm>
            <a:off x="7115634" y="6217643"/>
            <a:ext cx="658856" cy="275522"/>
          </a:xfrm>
          <a:prstGeom prst="rect">
            <a:avLst/>
          </a:prstGeom>
        </p:spPr>
      </p:pic>
      <p:pic>
        <p:nvPicPr>
          <p:cNvPr id="19" name="Imagem 1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49" t="21137" r="12948" b="74146"/>
          <a:stretch/>
        </p:blipFill>
        <p:spPr>
          <a:xfrm>
            <a:off x="9942721" y="1449929"/>
            <a:ext cx="670835" cy="323438"/>
          </a:xfrm>
          <a:prstGeom prst="rect">
            <a:avLst/>
          </a:prstGeom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xmlns="" id="{362F0810-13E8-4556-B300-3445152F15E5}"/>
              </a:ext>
            </a:extLst>
          </p:cNvPr>
          <p:cNvSpPr txBox="1"/>
          <p:nvPr/>
        </p:nvSpPr>
        <p:spPr>
          <a:xfrm>
            <a:off x="362799" y="2941162"/>
            <a:ext cx="1279646" cy="4342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Blip>
                <a:blip r:embed="rId7"/>
              </a:buBlip>
            </a:pPr>
            <a:r>
              <a:rPr lang="pt-BR" sz="2222" dirty="0">
                <a:solidFill>
                  <a:srgbClr val="E3E3E3"/>
                </a:solidFill>
                <a:cs typeface="Calibri Light" panose="020F0302020204030204" pitchFamily="34" charset="0"/>
              </a:rPr>
              <a:t>TESTE 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xmlns="" id="{B255170B-525B-482C-8ECF-9E806E6917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321" y="1669538"/>
            <a:ext cx="6970690" cy="399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46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7.40741E-7 L -0.03932 7.40741E-7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3" presetClass="path" presetSubtype="0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9.8002E-7 -1.05289E-6 L 0.8068 -1.05289E-6 " pathEditMode="relative" rAng="0" ptsTypes="AA">
                                      <p:cBhvr>
                                        <p:cTn id="15" dur="2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340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3" presetClass="pat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2.91667E-6 4.07407E-6 L 0.02942 4.07407E-6 " pathEditMode="relative" rAng="0" ptsTypes="AA">
                                      <p:cBhvr>
                                        <p:cTn id="20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1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repeatCount="3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3" presetClass="path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4.656E-6 -4.36264E-6 L 0.09629 -4.36264E-6 " pathEditMode="relative" rAng="0" ptsTypes="AA">
                                      <p:cBhvr>
                                        <p:cTn id="28" dur="2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1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00"/>
                            </p:stCondLst>
                            <p:childTnLst>
                              <p:par>
                                <p:cTn id="34" presetID="63" presetClass="path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53603E-6 2.23115E-6 L 0.11735 2.23115E-6 " pathEditMode="relative" rAng="0" ptsTypes="AA">
                                      <p:cBhvr>
                                        <p:cTn id="35" dur="2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67" y="0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10" presetClass="entr" presetSubtype="0" repeatCount="3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1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3" presetClass="path" presetSubtype="0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-3.86855E-6 1.12522E-7 L 0.09882 1.12522E-7 " pathEditMode="relative" rAng="0" ptsTypes="AA">
                                      <p:cBhvr>
                                        <p:cTn id="43" dur="2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36" y="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3" presetClass="path" presetSubtype="0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-1.75753E-6 2.9738E-7 L 0.09927 2.9738E-7 " pathEditMode="relative" rAng="0" ptsTypes="AA">
                                      <p:cBhvr>
                                        <p:cTn id="48" dur="2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63" y="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3" presetClass="pat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2.91667E-6 4.07407E-6 L 0.02942 4.07407E-6 " pathEditMode="relative" rAng="0" ptsTypes="AA">
                                      <p:cBhvr>
                                        <p:cTn id="53" dur="50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4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  <p:bldP spid="20" grpId="0"/>
      <p:bldP spid="20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" y="558"/>
            <a:ext cx="12191008" cy="6857442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9" t="9126" r="83193" b="86245"/>
          <a:stretch/>
        </p:blipFill>
        <p:spPr>
          <a:xfrm>
            <a:off x="281169" y="626274"/>
            <a:ext cx="1768641" cy="317448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26519" y="168895"/>
            <a:ext cx="5026376" cy="562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55" b="1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SISTEMA VENDA VERSÃO FINAL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" t="90313" r="86545" b="3398"/>
          <a:stretch/>
        </p:blipFill>
        <p:spPr>
          <a:xfrm>
            <a:off x="299480" y="6193685"/>
            <a:ext cx="1341669" cy="431251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8" t="89964" r="41149" b="3398"/>
          <a:stretch/>
        </p:blipFill>
        <p:spPr>
          <a:xfrm>
            <a:off x="6097404" y="6169727"/>
            <a:ext cx="1078126" cy="455209"/>
          </a:xfrm>
          <a:prstGeom prst="rect">
            <a:avLst/>
          </a:prstGeom>
        </p:spPr>
      </p:pic>
      <p:pic>
        <p:nvPicPr>
          <p:cNvPr id="16" name="Imagem 15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06" t="91186" r="82909" b="5670"/>
          <a:stretch/>
        </p:blipFill>
        <p:spPr>
          <a:xfrm>
            <a:off x="1293752" y="6253580"/>
            <a:ext cx="790625" cy="215625"/>
          </a:xfrm>
          <a:prstGeom prst="rect">
            <a:avLst/>
          </a:prstGeom>
        </p:spPr>
      </p:pic>
      <p:pic>
        <p:nvPicPr>
          <p:cNvPr id="17" name="Imagem 1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8" t="21137" r="60506" b="74671"/>
          <a:stretch/>
        </p:blipFill>
        <p:spPr>
          <a:xfrm>
            <a:off x="4168755" y="1449929"/>
            <a:ext cx="646877" cy="287500"/>
          </a:xfrm>
          <a:prstGeom prst="rect">
            <a:avLst/>
          </a:prstGeom>
        </p:spPr>
      </p:pic>
      <p:pic>
        <p:nvPicPr>
          <p:cNvPr id="18" name="Imagem 1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60" t="90662" r="36236" b="5321"/>
          <a:stretch/>
        </p:blipFill>
        <p:spPr>
          <a:xfrm>
            <a:off x="7115634" y="6217643"/>
            <a:ext cx="658856" cy="275522"/>
          </a:xfrm>
          <a:prstGeom prst="rect">
            <a:avLst/>
          </a:prstGeom>
        </p:spPr>
      </p:pic>
      <p:pic>
        <p:nvPicPr>
          <p:cNvPr id="19" name="Imagem 1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49" t="21137" r="12948" b="74146"/>
          <a:stretch/>
        </p:blipFill>
        <p:spPr>
          <a:xfrm>
            <a:off x="9942721" y="1449929"/>
            <a:ext cx="670835" cy="323438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xmlns="" id="{2018AAB4-3066-4765-ADA9-2D714CA37CC6}"/>
              </a:ext>
            </a:extLst>
          </p:cNvPr>
          <p:cNvSpPr txBox="1"/>
          <p:nvPr/>
        </p:nvSpPr>
        <p:spPr>
          <a:xfrm>
            <a:off x="1146343" y="3124287"/>
            <a:ext cx="98993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rgbClr val="E3E3E3"/>
                </a:solidFill>
                <a:latin typeface="+mj-lt"/>
                <a:cs typeface="Calibri Light" panose="020F0302020204030204" pitchFamily="34" charset="0"/>
              </a:rPr>
              <a:t>Demonstração do versão 1.0.4 do sistema de vendas</a:t>
            </a:r>
          </a:p>
        </p:txBody>
      </p:sp>
    </p:spTree>
    <p:extLst>
      <p:ext uri="{BB962C8B-B14F-4D97-AF65-F5344CB8AC3E}">
        <p14:creationId xmlns:p14="http://schemas.microsoft.com/office/powerpoint/2010/main" val="1502301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7.40741E-7 L -0.03932 7.40741E-7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3" presetClass="path" presetSubtype="0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9.8002E-7 -1.05289E-6 L 0.8068 -1.05289E-6 " pathEditMode="relative" rAng="0" ptsTypes="AA">
                                      <p:cBhvr>
                                        <p:cTn id="15" dur="2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340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0" presetClass="entr" presetSubtype="0" repeatCount="3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3" presetClass="path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4.656E-6 -4.36264E-6 L 0.09629 -4.36264E-6 " pathEditMode="relative" rAng="0" ptsTypes="AA">
                                      <p:cBhvr>
                                        <p:cTn id="23" dur="2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1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600"/>
                            </p:stCondLst>
                            <p:childTnLst>
                              <p:par>
                                <p:cTn id="29" presetID="63" presetClass="path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53603E-6 2.23115E-6 L 0.11735 2.23115E-6 " pathEditMode="relative" rAng="0" ptsTypes="AA">
                                      <p:cBhvr>
                                        <p:cTn id="30" dur="2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67" y="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repeatCount="3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1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3" presetClass="path" presetSubtype="0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-3.86855E-6 1.12522E-7 L 0.09882 1.12522E-7 " pathEditMode="relative" rAng="0" ptsTypes="AA">
                                      <p:cBhvr>
                                        <p:cTn id="38" dur="2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36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3" presetClass="path" presetSubtype="0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-1.75753E-6 2.9738E-7 L 0.09927 2.9738E-7 " pathEditMode="relative" rAng="0" ptsTypes="AA">
                                      <p:cBhvr>
                                        <p:cTn id="43" dur="2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63" y="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3" presetClass="pat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3.7037E-6 L 0.02943 3.7037E-6 " pathEditMode="relative" rAng="0" ptsTypes="AA">
                                      <p:cBhvr>
                                        <p:cTn id="48" dur="5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15" grpId="0"/>
      <p:bldP spid="15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tângulo 35">
            <a:extLst>
              <a:ext uri="{FF2B5EF4-FFF2-40B4-BE49-F238E27FC236}">
                <a16:creationId xmlns:a16="http://schemas.microsoft.com/office/drawing/2014/main" xmlns="" id="{4EF4E054-48DA-46BB-BCC2-5315CBD12DD4}"/>
              </a:ext>
            </a:extLst>
          </p:cNvPr>
          <p:cNvSpPr/>
          <p:nvPr/>
        </p:nvSpPr>
        <p:spPr>
          <a:xfrm>
            <a:off x="1766" y="1341"/>
            <a:ext cx="12187784" cy="685665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400"/>
          </a:p>
        </p:txBody>
      </p:sp>
      <p:sp>
        <p:nvSpPr>
          <p:cNvPr id="23" name="Retângulo 22"/>
          <p:cNvSpPr/>
          <p:nvPr/>
        </p:nvSpPr>
        <p:spPr>
          <a:xfrm>
            <a:off x="1226" y="1379"/>
            <a:ext cx="12189550" cy="6855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72"/>
          </a:p>
        </p:txBody>
      </p:sp>
      <p:pic>
        <p:nvPicPr>
          <p:cNvPr id="24" name="Imagem 2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269694"/>
            <a:ext cx="12189550" cy="109382"/>
          </a:xfrm>
          <a:prstGeom prst="rect">
            <a:avLst/>
          </a:prstGeom>
        </p:spPr>
      </p:pic>
      <p:pic>
        <p:nvPicPr>
          <p:cNvPr id="25" name="Imagem 2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88785" y="5179067"/>
            <a:ext cx="657109" cy="300012"/>
          </a:xfrm>
          <a:prstGeom prst="rect">
            <a:avLst/>
          </a:prstGeom>
        </p:spPr>
      </p:pic>
      <p:pic>
        <p:nvPicPr>
          <p:cNvPr id="27" name="Imagem 2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37889" y="5179067"/>
            <a:ext cx="1157114" cy="300012"/>
          </a:xfrm>
          <a:prstGeom prst="rect">
            <a:avLst/>
          </a:prstGeom>
        </p:spPr>
      </p:pic>
      <p:pic>
        <p:nvPicPr>
          <p:cNvPr id="34" name="Picture 4" descr="Resultado de imagem para saitama sem fundo">
            <a:extLst>
              <a:ext uri="{FF2B5EF4-FFF2-40B4-BE49-F238E27FC236}">
                <a16:creationId xmlns:a16="http://schemas.microsoft.com/office/drawing/2014/main" xmlns="" id="{E45C4420-C605-4C9D-9FA3-2730A39308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6090" y="0"/>
            <a:ext cx="7044744" cy="6855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CaixaDeTexto 34">
            <a:extLst>
              <a:ext uri="{FF2B5EF4-FFF2-40B4-BE49-F238E27FC236}">
                <a16:creationId xmlns:a16="http://schemas.microsoft.com/office/drawing/2014/main" xmlns="" id="{5852B1F2-F50D-45AA-A1FA-45E2EFDCD187}"/>
              </a:ext>
            </a:extLst>
          </p:cNvPr>
          <p:cNvSpPr txBox="1"/>
          <p:nvPr/>
        </p:nvSpPr>
        <p:spPr>
          <a:xfrm>
            <a:off x="27898" y="5381752"/>
            <a:ext cx="688983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i="1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Se você realmente quer se tornar forte, pare de se preocupar </a:t>
            </a:r>
          </a:p>
          <a:p>
            <a:r>
              <a:rPr lang="pt-BR" sz="2000" i="1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com o que os outros pensam sobre você. </a:t>
            </a:r>
          </a:p>
          <a:p>
            <a:r>
              <a:rPr lang="pt-BR" sz="2000" i="1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Viver a sua vida não tem nada a ver com o que os outros pensam.</a:t>
            </a:r>
          </a:p>
          <a:p>
            <a:pPr algn="r"/>
            <a:r>
              <a:rPr lang="pt-BR" sz="2000" i="1" dirty="0" err="1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Saitama</a:t>
            </a:r>
            <a:r>
              <a:rPr lang="pt-BR" sz="2000" i="1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 – </a:t>
            </a:r>
            <a:r>
              <a:rPr lang="pt-BR" sz="2000" i="1" dirty="0" err="1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One</a:t>
            </a:r>
            <a:r>
              <a:rPr lang="pt-BR" sz="2000" i="1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 </a:t>
            </a:r>
            <a:r>
              <a:rPr lang="pt-BR" sz="2000" i="1" dirty="0" err="1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Punch</a:t>
            </a:r>
            <a:r>
              <a:rPr lang="pt-BR" sz="2000" i="1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 Man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xmlns="" id="{F07A144F-A111-4C17-A23A-35FDA7A7729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8" y="-304882"/>
            <a:ext cx="4838700" cy="368617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xmlns="" id="{2FF861B5-1D0D-4AC6-B379-D0D33F3BA515}"/>
              </a:ext>
            </a:extLst>
          </p:cNvPr>
          <p:cNvSpPr txBox="1"/>
          <p:nvPr/>
        </p:nvSpPr>
        <p:spPr>
          <a:xfrm>
            <a:off x="493667" y="2730552"/>
            <a:ext cx="2422266" cy="18020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222" dirty="0">
                <a:solidFill>
                  <a:srgbClr val="E3E3E3"/>
                </a:solidFill>
                <a:cs typeface="Calibri Light" panose="020F0302020204030204" pitchFamily="34" charset="0"/>
              </a:rPr>
              <a:t>EQUIPE:</a:t>
            </a:r>
          </a:p>
          <a:p>
            <a:r>
              <a:rPr lang="pt-BR" sz="2222" dirty="0" err="1">
                <a:solidFill>
                  <a:srgbClr val="E3E3E3"/>
                </a:solidFill>
                <a:latin typeface="+mj-lt"/>
                <a:cs typeface="Calibri Light" panose="020F0302020204030204" pitchFamily="34" charset="0"/>
              </a:rPr>
              <a:t>Clenildon</a:t>
            </a:r>
            <a:r>
              <a:rPr lang="pt-BR" sz="2222" dirty="0">
                <a:solidFill>
                  <a:srgbClr val="E3E3E3"/>
                </a:solidFill>
                <a:latin typeface="+mj-lt"/>
                <a:cs typeface="Calibri Light" panose="020F0302020204030204" pitchFamily="34" charset="0"/>
              </a:rPr>
              <a:t> Ferreira;</a:t>
            </a:r>
          </a:p>
          <a:p>
            <a:r>
              <a:rPr lang="pt-BR" sz="2222" dirty="0">
                <a:solidFill>
                  <a:srgbClr val="E3E3E3"/>
                </a:solidFill>
                <a:latin typeface="+mj-lt"/>
                <a:cs typeface="Calibri Light" panose="020F0302020204030204" pitchFamily="34" charset="0"/>
              </a:rPr>
              <a:t>Lucas Jonathan;</a:t>
            </a:r>
          </a:p>
          <a:p>
            <a:r>
              <a:rPr lang="pt-BR" sz="2222" dirty="0">
                <a:solidFill>
                  <a:srgbClr val="E3E3E3"/>
                </a:solidFill>
                <a:latin typeface="+mj-lt"/>
                <a:cs typeface="Calibri Light" panose="020F0302020204030204" pitchFamily="34" charset="0"/>
              </a:rPr>
              <a:t>Francisco Romário ;</a:t>
            </a:r>
            <a:endParaRPr lang="pt-BR" sz="2222" dirty="0">
              <a:solidFill>
                <a:srgbClr val="E3E3E3"/>
              </a:solidFill>
              <a:latin typeface="+mj-lt"/>
              <a:cs typeface="Calibri Light" panose="020F0302020204030204" pitchFamily="34" charset="0"/>
            </a:endParaRPr>
          </a:p>
          <a:p>
            <a:r>
              <a:rPr lang="pt-BR" sz="2222" dirty="0">
                <a:solidFill>
                  <a:srgbClr val="E3E3E3"/>
                </a:solidFill>
                <a:latin typeface="+mj-lt"/>
                <a:cs typeface="Calibri Light" panose="020F0302020204030204" pitchFamily="34" charset="0"/>
              </a:rPr>
              <a:t>Pedro </a:t>
            </a:r>
            <a:r>
              <a:rPr lang="pt-BR" sz="2222" dirty="0" smtClean="0">
                <a:solidFill>
                  <a:srgbClr val="E3E3E3"/>
                </a:solidFill>
                <a:latin typeface="+mj-lt"/>
                <a:cs typeface="Calibri Light" panose="020F0302020204030204" pitchFamily="34" charset="0"/>
              </a:rPr>
              <a:t>Guilherme;</a:t>
            </a:r>
            <a:endParaRPr lang="pt-BR" sz="2222" dirty="0">
              <a:solidFill>
                <a:srgbClr val="E3E3E3"/>
              </a:solidFill>
              <a:latin typeface="+mj-lt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890355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4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0832E-6 1.8328E-6 L -0.02821 1.8328E-6 " pathEditMode="relative" rAng="0" ptsTypes="AA">
                                      <p:cBhvr>
                                        <p:cTn id="16" dur="40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10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4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80832E-6 1.8328E-6 L -0.02821 1.8328E-6 " pathEditMode="relative" rAng="0" ptsTypes="AA">
                                      <p:cBhvr>
                                        <p:cTn id="23" dur="4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10" y="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3" presetClass="pat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2.91667E-6 4.07407E-6 L 0.02942 4.07407E-6 " pathEditMode="relative" rAng="0" ptsTypes="AA">
                                      <p:cBhvr>
                                        <p:cTn id="37" dur="50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11" grpId="0"/>
      <p:bldP spid="11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" y="558"/>
            <a:ext cx="12191008" cy="6857442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9" t="9126" r="83193" b="86245"/>
          <a:stretch/>
        </p:blipFill>
        <p:spPr>
          <a:xfrm>
            <a:off x="281169" y="626274"/>
            <a:ext cx="1768641" cy="317448"/>
          </a:xfrm>
          <a:prstGeom prst="rect">
            <a:avLst/>
          </a:prstGeom>
        </p:spPr>
      </p:pic>
      <p:sp>
        <p:nvSpPr>
          <p:cNvPr id="15" name="CaixaDeTexto 14"/>
          <p:cNvSpPr txBox="1"/>
          <p:nvPr/>
        </p:nvSpPr>
        <p:spPr>
          <a:xfrm>
            <a:off x="326519" y="168895"/>
            <a:ext cx="2599622" cy="562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55" b="1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PROBLEMÁTICA</a:t>
            </a:r>
          </a:p>
        </p:txBody>
      </p:sp>
      <p:sp>
        <p:nvSpPr>
          <p:cNvPr id="16" name="CaixaDeTexto 15"/>
          <p:cNvSpPr txBox="1"/>
          <p:nvPr/>
        </p:nvSpPr>
        <p:spPr>
          <a:xfrm>
            <a:off x="326519" y="905503"/>
            <a:ext cx="7265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E3E3E3"/>
                </a:solidFill>
                <a:cs typeface="Calibri Light" panose="020F0302020204030204" pitchFamily="34" charset="0"/>
              </a:rPr>
              <a:t>Necessidade da construção ou automação do comércio: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xmlns="" id="{98386F90-53ED-4102-97DF-C53D8CAAF4BE}"/>
              </a:ext>
            </a:extLst>
          </p:cNvPr>
          <p:cNvSpPr txBox="1"/>
          <p:nvPr/>
        </p:nvSpPr>
        <p:spPr>
          <a:xfrm>
            <a:off x="368010" y="2786749"/>
            <a:ext cx="2117257" cy="434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Blip>
                <a:blip r:embed="rId5"/>
              </a:buBlip>
            </a:pPr>
            <a:r>
              <a:rPr lang="pt-BR" sz="2222" dirty="0">
                <a:solidFill>
                  <a:srgbClr val="E3E3E3"/>
                </a:solidFill>
                <a:cs typeface="Calibri Light" panose="020F0302020204030204" pitchFamily="34" charset="0"/>
              </a:rPr>
              <a:t>Negócio;</a:t>
            </a:r>
          </a:p>
        </p:txBody>
      </p:sp>
      <p:pic>
        <p:nvPicPr>
          <p:cNvPr id="35" name="Imagem 34">
            <a:extLst>
              <a:ext uri="{FF2B5EF4-FFF2-40B4-BE49-F238E27FC236}">
                <a16:creationId xmlns:a16="http://schemas.microsoft.com/office/drawing/2014/main" xmlns="" id="{40DC30BD-9586-43C5-B0CE-7517992719C0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42" b="96784" l="9868" r="8980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228" t="19028" r="30595" b="8322"/>
          <a:stretch/>
        </p:blipFill>
        <p:spPr>
          <a:xfrm>
            <a:off x="9288886" y="4660879"/>
            <a:ext cx="924118" cy="963950"/>
          </a:xfrm>
          <a:prstGeom prst="rect">
            <a:avLst/>
          </a:prstGeom>
        </p:spPr>
      </p:pic>
      <p:pic>
        <p:nvPicPr>
          <p:cNvPr id="36" name="Picture 2" descr="Resultado de imagem para animaÃ§Ã£o compras">
            <a:extLst>
              <a:ext uri="{FF2B5EF4-FFF2-40B4-BE49-F238E27FC236}">
                <a16:creationId xmlns:a16="http://schemas.microsoft.com/office/drawing/2014/main" xmlns="" id="{F2C68D41-E2C7-4302-89AC-709E940736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8977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2568" y="4268406"/>
            <a:ext cx="1421706" cy="1421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4" descr="Resultado de imagem para negociando ideias animação">
            <a:extLst>
              <a:ext uri="{FF2B5EF4-FFF2-40B4-BE49-F238E27FC236}">
                <a16:creationId xmlns:a16="http://schemas.microsoft.com/office/drawing/2014/main" xmlns="" id="{0D16D5CA-8C81-4606-A3BB-8A13DEBCE5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96" b="97012" l="7029" r="9105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0945" y="5142854"/>
            <a:ext cx="1534519" cy="1272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CaixaDeTexto 46">
            <a:extLst>
              <a:ext uri="{FF2B5EF4-FFF2-40B4-BE49-F238E27FC236}">
                <a16:creationId xmlns:a16="http://schemas.microsoft.com/office/drawing/2014/main" xmlns="" id="{DF9E2457-5A54-4AEE-8B19-A2E44775C452}"/>
              </a:ext>
            </a:extLst>
          </p:cNvPr>
          <p:cNvSpPr txBox="1"/>
          <p:nvPr/>
        </p:nvSpPr>
        <p:spPr>
          <a:xfrm>
            <a:off x="368010" y="3219743"/>
            <a:ext cx="5814831" cy="434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Blip>
                <a:blip r:embed="rId5"/>
              </a:buBlip>
            </a:pPr>
            <a:r>
              <a:rPr lang="pt-BR" sz="2222" dirty="0">
                <a:solidFill>
                  <a:srgbClr val="E3E3E3"/>
                </a:solidFill>
                <a:cs typeface="Calibri Light" panose="020F0302020204030204" pitchFamily="34" charset="0"/>
              </a:rPr>
              <a:t>Aumento no fluxo de clientes por </a:t>
            </a:r>
            <a:r>
              <a:rPr lang="pt-BR" sz="2222" dirty="0" err="1">
                <a:solidFill>
                  <a:srgbClr val="E3E3E3"/>
                </a:solidFill>
                <a:cs typeface="Calibri Light" panose="020F0302020204030204" pitchFamily="34" charset="0"/>
              </a:rPr>
              <a:t>check</a:t>
            </a:r>
            <a:r>
              <a:rPr lang="pt-BR" sz="2222" dirty="0">
                <a:solidFill>
                  <a:srgbClr val="E3E3E3"/>
                </a:solidFill>
                <a:cs typeface="Calibri Light" panose="020F0302020204030204" pitchFamily="34" charset="0"/>
              </a:rPr>
              <a:t> out;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xmlns="" id="{E0C2E50E-A872-47D4-AD0B-9F4BE7499D22}"/>
              </a:ext>
            </a:extLst>
          </p:cNvPr>
          <p:cNvSpPr txBox="1"/>
          <p:nvPr/>
        </p:nvSpPr>
        <p:spPr>
          <a:xfrm>
            <a:off x="368009" y="3664968"/>
            <a:ext cx="5999711" cy="434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Blip>
                <a:blip r:embed="rId5"/>
              </a:buBlip>
            </a:pPr>
            <a:r>
              <a:rPr lang="pt-BR" sz="2222" dirty="0">
                <a:solidFill>
                  <a:srgbClr val="E3E3E3"/>
                </a:solidFill>
                <a:cs typeface="Calibri Light" panose="020F0302020204030204" pitchFamily="34" charset="0"/>
              </a:rPr>
              <a:t>Melhoria nos índices de satisfação dos clientes;</a:t>
            </a:r>
          </a:p>
        </p:txBody>
      </p:sp>
    </p:spTree>
    <p:extLst>
      <p:ext uri="{BB962C8B-B14F-4D97-AF65-F5344CB8AC3E}">
        <p14:creationId xmlns:p14="http://schemas.microsoft.com/office/powerpoint/2010/main" val="11701850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7.40741E-7 L -0.03932 7.40741E-7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66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9.8002E-7 -1.05289E-6 L 0.8068 -1.05289E-6 " pathEditMode="relative" rAng="0" ptsTypes="AA">
                                      <p:cBhvr>
                                        <p:cTn id="14" dur="2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340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4.16667E-7 7.40741E-7 L 0.02943 7.40741E-7 " pathEditMode="relative" rAng="0" ptsTypes="AA">
                                      <p:cBhvr>
                                        <p:cTn id="19" dur="5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2.96296E-6 L 0.02942 -2.96296E-6 " pathEditMode="relative" rAng="0" ptsTypes="AA">
                                      <p:cBhvr>
                                        <p:cTn id="36" dur="500" spd="-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1" y="0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59259E-6 L 0.02943 2.59259E-6 " pathEditMode="relative" rAng="0" ptsTypes="AA">
                                      <p:cBhvr>
                                        <p:cTn id="41" dur="5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63" presetClass="path" presetSubtype="0" decel="10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2.22222E-6 L 0.02943 -2.22222E-6 " pathEditMode="relative" rAng="0" ptsTypes="AA">
                                      <p:cBhvr>
                                        <p:cTn id="48" dur="5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6" grpId="0"/>
      <p:bldP spid="16" grpId="1"/>
      <p:bldP spid="34" grpId="0"/>
      <p:bldP spid="34" grpId="1"/>
      <p:bldP spid="47" grpId="0"/>
      <p:bldP spid="47" grpId="1"/>
      <p:bldP spid="48" grpId="0"/>
      <p:bldP spid="48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" y="558"/>
            <a:ext cx="12191008" cy="6857442"/>
          </a:xfrm>
          <a:prstGeom prst="rect">
            <a:avLst/>
          </a:prstGeom>
        </p:spPr>
      </p:pic>
      <p:pic>
        <p:nvPicPr>
          <p:cNvPr id="41" name="Imagem 4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5" t="23727" r="74414" b="40694"/>
          <a:stretch/>
        </p:blipFill>
        <p:spPr>
          <a:xfrm>
            <a:off x="4009799" y="1769089"/>
            <a:ext cx="2457958" cy="2439817"/>
          </a:xfrm>
          <a:prstGeom prst="rect">
            <a:avLst/>
          </a:prstGeom>
        </p:spPr>
      </p:pic>
      <p:pic>
        <p:nvPicPr>
          <p:cNvPr id="42" name="Imagem 4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5" t="23727" r="74414" b="40694"/>
          <a:stretch/>
        </p:blipFill>
        <p:spPr>
          <a:xfrm>
            <a:off x="7346761" y="1757110"/>
            <a:ext cx="2457958" cy="2439817"/>
          </a:xfrm>
          <a:prstGeom prst="rect">
            <a:avLst/>
          </a:prstGeom>
        </p:spPr>
      </p:pic>
      <p:pic>
        <p:nvPicPr>
          <p:cNvPr id="43" name="Imagem 4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5" t="23727" r="74414" b="40694"/>
          <a:stretch/>
        </p:blipFill>
        <p:spPr>
          <a:xfrm>
            <a:off x="2327271" y="3613768"/>
            <a:ext cx="2457958" cy="2439817"/>
          </a:xfrm>
          <a:prstGeom prst="rect">
            <a:avLst/>
          </a:prstGeom>
        </p:spPr>
      </p:pic>
      <p:pic>
        <p:nvPicPr>
          <p:cNvPr id="44" name="Imagem 4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5" t="23727" r="74414" b="40694"/>
          <a:stretch/>
        </p:blipFill>
        <p:spPr>
          <a:xfrm>
            <a:off x="5669602" y="3613768"/>
            <a:ext cx="2457958" cy="2439817"/>
          </a:xfrm>
          <a:prstGeom prst="rect">
            <a:avLst/>
          </a:prstGeom>
        </p:spPr>
      </p:pic>
      <p:pic>
        <p:nvPicPr>
          <p:cNvPr id="45" name="Imagem 4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5" t="23727" r="74414" b="40694"/>
          <a:stretch/>
        </p:blipFill>
        <p:spPr>
          <a:xfrm>
            <a:off x="9011146" y="3613768"/>
            <a:ext cx="2457958" cy="2439817"/>
          </a:xfrm>
          <a:prstGeom prst="rect">
            <a:avLst/>
          </a:prstGeom>
        </p:spPr>
      </p:pic>
      <p:pic>
        <p:nvPicPr>
          <p:cNvPr id="25" name="Imagem 2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5" t="23727" r="74414" b="40694"/>
          <a:stretch/>
        </p:blipFill>
        <p:spPr>
          <a:xfrm>
            <a:off x="662106" y="1769089"/>
            <a:ext cx="2457958" cy="2439817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9" t="9126" r="83193" b="86245"/>
          <a:stretch/>
        </p:blipFill>
        <p:spPr>
          <a:xfrm>
            <a:off x="281169" y="626274"/>
            <a:ext cx="1768641" cy="317448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69" t="63883" r="85574" b="32943"/>
          <a:stretch/>
        </p:blipFill>
        <p:spPr>
          <a:xfrm>
            <a:off x="2342812" y="5238436"/>
            <a:ext cx="653037" cy="217679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04" t="90468" r="9167" b="5961"/>
          <a:stretch/>
        </p:blipFill>
        <p:spPr>
          <a:xfrm>
            <a:off x="10376026" y="6345793"/>
            <a:ext cx="698386" cy="244889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64" t="23411" r="79176" b="71299"/>
          <a:stretch/>
        </p:blipFill>
        <p:spPr>
          <a:xfrm>
            <a:off x="2312838" y="1747328"/>
            <a:ext cx="226749" cy="362798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31" t="78168" r="49416" b="17203"/>
          <a:stretch/>
        </p:blipFill>
        <p:spPr>
          <a:xfrm>
            <a:off x="5831979" y="5502288"/>
            <a:ext cx="335588" cy="317448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080" t="80680" r="9093" b="14823"/>
          <a:stretch/>
        </p:blipFill>
        <p:spPr>
          <a:xfrm>
            <a:off x="10738823" y="5674617"/>
            <a:ext cx="344658" cy="308378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23" t="53170" r="89592" b="43523"/>
          <a:stretch/>
        </p:blipFill>
        <p:spPr>
          <a:xfrm>
            <a:off x="2288392" y="4503770"/>
            <a:ext cx="217680" cy="226749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41" t="21956" r="53955" b="73150"/>
          <a:stretch/>
        </p:blipFill>
        <p:spPr>
          <a:xfrm>
            <a:off x="3954497" y="2364085"/>
            <a:ext cx="317448" cy="335588"/>
          </a:xfrm>
          <a:prstGeom prst="rect">
            <a:avLst/>
          </a:prstGeom>
        </p:spPr>
      </p:pic>
      <p:sp>
        <p:nvSpPr>
          <p:cNvPr id="15" name="CaixaDeTexto 14"/>
          <p:cNvSpPr txBox="1"/>
          <p:nvPr/>
        </p:nvSpPr>
        <p:spPr>
          <a:xfrm>
            <a:off x="326519" y="168895"/>
            <a:ext cx="5280997" cy="562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55" b="1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LEVANTAMENTO DE REQUISITOS</a:t>
            </a:r>
          </a:p>
        </p:txBody>
      </p:sp>
      <p:sp>
        <p:nvSpPr>
          <p:cNvPr id="16" name="CaixaDeTexto 15"/>
          <p:cNvSpPr txBox="1"/>
          <p:nvPr/>
        </p:nvSpPr>
        <p:spPr>
          <a:xfrm>
            <a:off x="326518" y="905503"/>
            <a:ext cx="5686860" cy="434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222" dirty="0">
                <a:solidFill>
                  <a:srgbClr val="E3E3E3"/>
                </a:solidFill>
                <a:cs typeface="Calibri Light" panose="020F0302020204030204" pitchFamily="34" charset="0"/>
              </a:rPr>
              <a:t>REQUISITOS  FUNCIONAIS E NÃO FUNCIONAOS</a:t>
            </a:r>
          </a:p>
        </p:txBody>
      </p:sp>
      <p:pic>
        <p:nvPicPr>
          <p:cNvPr id="17" name="Imagem 1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06" t="22221" r="72552" b="71827"/>
          <a:stretch/>
        </p:blipFill>
        <p:spPr>
          <a:xfrm>
            <a:off x="2476096" y="1665699"/>
            <a:ext cx="870716" cy="408148"/>
          </a:xfrm>
          <a:prstGeom prst="rect">
            <a:avLst/>
          </a:prstGeom>
        </p:spPr>
      </p:pic>
      <p:pic>
        <p:nvPicPr>
          <p:cNvPr id="18" name="Imagem 1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344" t="19708" r="20770" b="75133"/>
          <a:stretch/>
        </p:blipFill>
        <p:spPr>
          <a:xfrm>
            <a:off x="8698084" y="1493369"/>
            <a:ext cx="961415" cy="353728"/>
          </a:xfrm>
          <a:prstGeom prst="rect">
            <a:avLst/>
          </a:prstGeom>
        </p:spPr>
      </p:pic>
      <p:pic>
        <p:nvPicPr>
          <p:cNvPr id="19" name="Imagem 1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60" t="24470" r="38700" b="64155"/>
          <a:stretch/>
        </p:blipFill>
        <p:spPr>
          <a:xfrm>
            <a:off x="4090546" y="2536415"/>
            <a:ext cx="3040198" cy="1126310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96" t="54363" r="74115" b="35055"/>
          <a:stretch/>
        </p:blipFill>
        <p:spPr>
          <a:xfrm>
            <a:off x="2333742" y="4585399"/>
            <a:ext cx="2058879" cy="725596"/>
          </a:xfrm>
          <a:prstGeom prst="rect">
            <a:avLst/>
          </a:prstGeom>
        </p:spPr>
      </p:pic>
      <p:pic>
        <p:nvPicPr>
          <p:cNvPr id="22" name="Imagem 2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93" t="80289" r="50679" b="14553"/>
          <a:stretch/>
        </p:blipFill>
        <p:spPr>
          <a:xfrm>
            <a:off x="4924984" y="5647407"/>
            <a:ext cx="1088394" cy="353729"/>
          </a:xfrm>
          <a:prstGeom prst="rect">
            <a:avLst/>
          </a:prstGeom>
        </p:spPr>
      </p:pic>
      <p:pic>
        <p:nvPicPr>
          <p:cNvPr id="23" name="Imagem 22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28" t="81214" r="9758" b="8205"/>
          <a:stretch/>
        </p:blipFill>
        <p:spPr>
          <a:xfrm>
            <a:off x="8952044" y="5710897"/>
            <a:ext cx="2049809" cy="725596"/>
          </a:xfrm>
          <a:prstGeom prst="rect">
            <a:avLst/>
          </a:prstGeom>
        </p:spPr>
      </p:pic>
      <p:sp>
        <p:nvSpPr>
          <p:cNvPr id="31" name="CaixaDeTexto 30"/>
          <p:cNvSpPr txBox="1"/>
          <p:nvPr/>
        </p:nvSpPr>
        <p:spPr>
          <a:xfrm>
            <a:off x="988802" y="2481386"/>
            <a:ext cx="18584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cs typeface="Calibri Light" panose="020F0302020204030204" pitchFamily="34" charset="0"/>
              </a:rPr>
              <a:t>Cadastro de Informações</a:t>
            </a:r>
          </a:p>
        </p:txBody>
      </p:sp>
      <p:sp>
        <p:nvSpPr>
          <p:cNvPr id="32" name="CaixaDeTexto 31"/>
          <p:cNvSpPr txBox="1"/>
          <p:nvPr/>
        </p:nvSpPr>
        <p:spPr>
          <a:xfrm>
            <a:off x="5946809" y="4324579"/>
            <a:ext cx="18584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Compra de Produtos </a:t>
            </a:r>
          </a:p>
        </p:txBody>
      </p:sp>
      <p:sp>
        <p:nvSpPr>
          <p:cNvPr id="33" name="CaixaDeTexto 32"/>
          <p:cNvSpPr txBox="1"/>
          <p:nvPr/>
        </p:nvSpPr>
        <p:spPr>
          <a:xfrm>
            <a:off x="7646512" y="2584743"/>
            <a:ext cx="18584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 err="1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inteface</a:t>
            </a:r>
            <a:r>
              <a:rPr lang="pt-BR" sz="2000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 simples e intuitivas</a:t>
            </a:r>
          </a:p>
        </p:txBody>
      </p:sp>
      <p:sp>
        <p:nvSpPr>
          <p:cNvPr id="37" name="CaixaDeTexto 36"/>
          <p:cNvSpPr txBox="1"/>
          <p:nvPr/>
        </p:nvSpPr>
        <p:spPr>
          <a:xfrm>
            <a:off x="9310897" y="4386134"/>
            <a:ext cx="18584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Barra de menu </a:t>
            </a:r>
            <a:r>
              <a:rPr lang="pt-BR" sz="2000" dirty="0" err="1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Rapido</a:t>
            </a:r>
            <a:endParaRPr lang="pt-BR" sz="2000" dirty="0">
              <a:solidFill>
                <a:schemeClr val="bg1"/>
              </a:solidFill>
              <a:latin typeface="+mj-lt"/>
              <a:cs typeface="Calibri Light" panose="020F0302020204030204" pitchFamily="34" charset="0"/>
            </a:endParaRPr>
          </a:p>
        </p:txBody>
      </p:sp>
      <p:sp>
        <p:nvSpPr>
          <p:cNvPr id="38" name="CaixaDeTexto 37"/>
          <p:cNvSpPr txBox="1"/>
          <p:nvPr/>
        </p:nvSpPr>
        <p:spPr>
          <a:xfrm>
            <a:off x="4240644" y="2601028"/>
            <a:ext cx="2725077" cy="786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1400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O sistema permitirá cadastro de produtos, clientes, fornecedores, fornecendo as respectivas informações necessárias.</a:t>
            </a:r>
          </a:p>
        </p:txBody>
      </p:sp>
      <p:sp>
        <p:nvSpPr>
          <p:cNvPr id="39" name="CaixaDeTexto 38"/>
          <p:cNvSpPr txBox="1"/>
          <p:nvPr/>
        </p:nvSpPr>
        <p:spPr>
          <a:xfrm>
            <a:off x="2476096" y="4667853"/>
            <a:ext cx="1858456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fr-FR" sz="2000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Realização de Vendas</a:t>
            </a:r>
            <a:endParaRPr lang="pt-BR" sz="2000" dirty="0">
              <a:solidFill>
                <a:schemeClr val="bg1"/>
              </a:solidFill>
              <a:latin typeface="+mj-lt"/>
              <a:cs typeface="Calibri Light" panose="020F0302020204030204" pitchFamily="34" charset="0"/>
            </a:endParaRPr>
          </a:p>
        </p:txBody>
      </p:sp>
      <p:sp>
        <p:nvSpPr>
          <p:cNvPr id="40" name="CaixaDeTexto 39"/>
          <p:cNvSpPr txBox="1"/>
          <p:nvPr/>
        </p:nvSpPr>
        <p:spPr>
          <a:xfrm>
            <a:off x="9024605" y="5829047"/>
            <a:ext cx="1858456" cy="441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pt-BR" sz="1400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Botão de Sair e Sobre o </a:t>
            </a:r>
          </a:p>
          <a:p>
            <a:pPr algn="r">
              <a:lnSpc>
                <a:spcPct val="80000"/>
              </a:lnSpc>
            </a:pPr>
            <a:r>
              <a:rPr lang="pt-BR" sz="1400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Sistema </a:t>
            </a:r>
          </a:p>
        </p:txBody>
      </p:sp>
      <p:pic>
        <p:nvPicPr>
          <p:cNvPr id="14" name="Imagem 1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62" t="32933" r="50086" b="63231"/>
          <a:stretch/>
        </p:blipFill>
        <p:spPr>
          <a:xfrm>
            <a:off x="4017987" y="3415375"/>
            <a:ext cx="725596" cy="263029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20" t="22485" r="27320" b="72754"/>
          <a:stretch/>
        </p:blipFill>
        <p:spPr>
          <a:xfrm>
            <a:off x="8634595" y="1683839"/>
            <a:ext cx="226749" cy="326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645919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7.40741E-7 L -0.03932 7.40741E-7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66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9.8002E-7 -1.05289E-6 L 0.8068 -1.05289E-6 " pathEditMode="relative" rAng="0" ptsTypes="AA">
                                      <p:cBhvr>
                                        <p:cTn id="14" dur="2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340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3.95833E-6 2.59259E-6 L 0.02942 2.59259E-6 " pathEditMode="relative" rAng="0" ptsTypes="AA">
                                      <p:cBhvr>
                                        <p:cTn id="19" dur="5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1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repeatCount="3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1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8" presetClass="emph" presetSubtype="0" repeatCount="indefinite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Rot by="21600000">
                                      <p:cBhvr>
                                        <p:cTn id="2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10" presetClass="entr" presetSubtype="0" repeatCount="3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repeatCount="3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1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4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3" presetClass="path" presetSubtype="0" decel="10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1.66667E-6 -3.7037E-6 L 0.00039 0.02037 " pathEditMode="relative" rAng="0" ptsTypes="AA">
                                      <p:cBhvr>
                                        <p:cTn id="35" dur="40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1019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10" presetClass="entr" presetSubtype="0" repeatCount="3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1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8" presetClass="emph" presetSubtype="0" repeatCount="indefinite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Rot by="21600000">
                                      <p:cBhvr>
                                        <p:cTn id="40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10" presetClass="entr" presetSubtype="0" repeatCount="3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1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repeatCount="3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1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63" presetClass="path" presetSubtype="0" decel="10000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4.79167E-6 -4.07407E-6 L 0.01132 -4.07407E-6 " pathEditMode="relative" rAng="0" ptsTypes="AA">
                                      <p:cBhvr>
                                        <p:cTn id="51" dur="50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0" y="0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63" presetClass="path" presetSubtype="0" decel="100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3.54398E-7 5.65825E-7 L 0.21011 5.65825E-7 " pathEditMode="relative" rAng="0" ptsTypes="AA">
                                      <p:cBhvr>
                                        <p:cTn id="56" dur="20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05" y="0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10" presetClass="entr" presetSubtype="0" repeatCount="3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1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8" presetClass="emph" presetSubtype="0" repeatCount="indefinite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21600000">
                                      <p:cBhvr>
                                        <p:cTn id="61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2" presetID="10" presetClass="entr" presetSubtype="0" repeatCount="300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1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repeatCount="3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1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4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63" presetClass="path" presetSubtype="0" decel="100000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4.58333E-6 -2.22222E-6 L 0.00039 0.02037 " pathEditMode="relative" rAng="0" ptsTypes="AA">
                                      <p:cBhvr>
                                        <p:cTn id="72" dur="40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1019"/>
                                    </p:animMotion>
                                  </p:childTnLst>
                                </p:cTn>
                              </p:par>
                              <p:par>
                                <p:cTn id="73" presetID="10" presetClass="entr" presetSubtype="0" repeatCount="300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1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8" presetClass="emph" presetSubtype="0" repeatCount="indefinite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21600000">
                                      <p:cBhvr>
                                        <p:cTn id="77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8" presetID="10" presetClass="entr" presetSubtype="0" repeatCount="300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1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repeatCount="3000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1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63" presetClass="path" presetSubtype="0" decel="100000" fill="hold" grpId="1" nodeType="withEffect">
                                  <p:stCondLst>
                                    <p:cond delay="2300"/>
                                  </p:stCondLst>
                                  <p:childTnLst>
                                    <p:animMotion origin="layout" path="M 3.125E-6 -1.11111E-6 L 0.01133 -1.11111E-6 " pathEditMode="relative" rAng="0" ptsTypes="AA">
                                      <p:cBhvr>
                                        <p:cTn id="88" dur="500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0" y="0"/>
                                    </p:animMotion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63" presetClass="path" presetSubtype="0" decel="10000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animMotion origin="layout" path="M 2.86412E-6 1.82929E-6 L 0.12033 1.82929E-6 " pathEditMode="relative" rAng="0" ptsTypes="AA">
                                      <p:cBhvr>
                                        <p:cTn id="93" dur="2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12" y="0"/>
                                    </p:animMotion>
                                  </p:childTnLst>
                                </p:cTn>
                              </p:par>
                              <p:par>
                                <p:cTn id="94" presetID="10" presetClass="entr" presetSubtype="0" repeatCount="30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1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8" presetClass="emph" presetSubtype="0" repeatCount="indefinite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animRot by="21600000">
                                      <p:cBhvr>
                                        <p:cTn id="98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9" presetID="10" presetClass="entr" presetSubtype="0" repeatCount="300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1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repeatCount="3000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1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63" presetClass="path" presetSubtype="0" decel="100000" fill="hold" grpId="1" nodeType="withEffect">
                                  <p:stCondLst>
                                    <p:cond delay="2900"/>
                                  </p:stCondLst>
                                  <p:childTnLst>
                                    <p:animMotion origin="layout" path="M -2.29167E-6 -3.7037E-6 L 0.00039 0.02037 " pathEditMode="relative" rAng="0" ptsTypes="AA">
                                      <p:cBhvr>
                                        <p:cTn id="109" dur="400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1019"/>
                                    </p:animMotion>
                                  </p:childTnLst>
                                </p:cTn>
                              </p:par>
                              <p:par>
                                <p:cTn id="110" presetID="10" presetClass="entr" presetSubtype="0" repeatCount="3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1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8" presetClass="emph" presetSubtype="0" repeatCount="indefinite" fill="hold" nodeType="withEffect">
                                  <p:stCondLst>
                                    <p:cond delay="3100"/>
                                  </p:stCondLst>
                                  <p:childTnLst>
                                    <p:animRot by="21600000">
                                      <p:cBhvr>
                                        <p:cTn id="114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63" presetClass="path" presetSubtype="0" decel="100000" fill="hold" grpId="1" nodeType="withEffect">
                                  <p:stCondLst>
                                    <p:cond delay="3200"/>
                                  </p:stCondLst>
                                  <p:childTnLst>
                                    <p:animMotion origin="layout" path="M -3.75E-6 -3.7037E-6 L 0.00039 0.02037 " pathEditMode="relative" rAng="0" ptsTypes="AA">
                                      <p:cBhvr>
                                        <p:cTn id="119" dur="400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1019"/>
                                    </p:animMotion>
                                  </p:childTnLst>
                                </p:cTn>
                              </p:par>
                              <p:par>
                                <p:cTn id="120" presetID="10" presetClass="entr" presetSubtype="0" repeatCount="3000" fill="hold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1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repeatCount="3000" fill="hold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1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63" presetClass="path" presetSubtype="0" decel="100000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Motion origin="layout" path="M 3.75E-6 4.07407E-6 L -0.00873 4.07407E-6 " pathEditMode="relative" rAng="0" ptsTypes="AA">
                                      <p:cBhvr>
                                        <p:cTn id="130" dur="5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0"/>
                                    </p:animMotion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63" presetClass="path" presetSubtype="0" decel="100000" fill="hold" nodeType="withEffect">
                                  <p:stCondLst>
                                    <p:cond delay="3600"/>
                                  </p:stCondLst>
                                  <p:childTnLst>
                                    <p:animMotion origin="layout" path="M 2.70048E-6 3.28886E-6 L -0.11563 3.28886E-6 " pathEditMode="relative" rAng="0" ptsTypes="AA">
                                      <p:cBhvr>
                                        <p:cTn id="135" dur="2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8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6" grpId="0"/>
      <p:bldP spid="16" grpId="1"/>
      <p:bldP spid="31" grpId="0"/>
      <p:bldP spid="31" grpId="1"/>
      <p:bldP spid="32" grpId="0"/>
      <p:bldP spid="32" grpId="1"/>
      <p:bldP spid="33" grpId="0"/>
      <p:bldP spid="33" grpId="1"/>
      <p:bldP spid="37" grpId="0"/>
      <p:bldP spid="37" grpId="1"/>
      <p:bldP spid="38" grpId="0"/>
      <p:bldP spid="38" grpId="1"/>
      <p:bldP spid="39" grpId="0"/>
      <p:bldP spid="39" grpId="1"/>
      <p:bldP spid="40" grpId="0"/>
      <p:bldP spid="40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" y="558"/>
            <a:ext cx="12191008" cy="6857442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9" t="9126" r="83193" b="86245"/>
          <a:stretch/>
        </p:blipFill>
        <p:spPr>
          <a:xfrm>
            <a:off x="281169" y="626274"/>
            <a:ext cx="1768641" cy="317448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26519" y="168895"/>
            <a:ext cx="6887911" cy="562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55" b="1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PREPARATIVOS PARA O DESENVOLVIMENTO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362799" y="905503"/>
            <a:ext cx="6373155" cy="4342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222" dirty="0">
                <a:solidFill>
                  <a:srgbClr val="E3E3E3"/>
                </a:solidFill>
                <a:latin typeface="+mj-lt"/>
                <a:cs typeface="Calibri Light" panose="020F0302020204030204" pitchFamily="34" charset="0"/>
              </a:rPr>
              <a:t>Modelo de Desenvolvimento, Ferramentas e Interfase </a:t>
            </a:r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3" t="23058" r="73771" b="7067"/>
          <a:stretch/>
        </p:blipFill>
        <p:spPr>
          <a:xfrm>
            <a:off x="347397" y="1581700"/>
            <a:ext cx="2851046" cy="4791673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89" t="23058" r="2630" b="7067"/>
          <a:stretch/>
        </p:blipFill>
        <p:spPr>
          <a:xfrm>
            <a:off x="8984387" y="1581700"/>
            <a:ext cx="2886983" cy="4791673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27" t="23058" r="49893" b="7067"/>
          <a:stretch/>
        </p:blipFill>
        <p:spPr>
          <a:xfrm>
            <a:off x="3210421" y="1581700"/>
            <a:ext cx="2898962" cy="4791673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10" t="23058" r="26507" b="7067"/>
          <a:stretch/>
        </p:blipFill>
        <p:spPr>
          <a:xfrm>
            <a:off x="6085425" y="1581700"/>
            <a:ext cx="2875004" cy="4791673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02" t="19040" r="16977" b="75195"/>
          <a:stretch/>
        </p:blipFill>
        <p:spPr>
          <a:xfrm>
            <a:off x="8888554" y="1306178"/>
            <a:ext cx="1233855" cy="395313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37" t="19564" r="65124" b="74147"/>
          <a:stretch/>
        </p:blipFill>
        <p:spPr>
          <a:xfrm>
            <a:off x="3138546" y="1342116"/>
            <a:ext cx="1114064" cy="431251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" t="90313" r="86545" b="3398"/>
          <a:stretch/>
        </p:blipFill>
        <p:spPr>
          <a:xfrm>
            <a:off x="299480" y="6193685"/>
            <a:ext cx="1341669" cy="431251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8" t="89964" r="41149" b="3398"/>
          <a:stretch/>
        </p:blipFill>
        <p:spPr>
          <a:xfrm>
            <a:off x="6097404" y="6169727"/>
            <a:ext cx="1078126" cy="455209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2" t="54850" r="271" b="8815"/>
          <a:stretch/>
        </p:blipFill>
        <p:spPr>
          <a:xfrm>
            <a:off x="155729" y="3482422"/>
            <a:ext cx="12003142" cy="2771159"/>
          </a:xfrm>
          <a:prstGeom prst="rect">
            <a:avLst/>
          </a:prstGeom>
        </p:spPr>
      </p:pic>
      <p:pic>
        <p:nvPicPr>
          <p:cNvPr id="16" name="Imagem 15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06" t="91186" r="82909" b="5670"/>
          <a:stretch/>
        </p:blipFill>
        <p:spPr>
          <a:xfrm>
            <a:off x="1293752" y="6253580"/>
            <a:ext cx="790625" cy="215625"/>
          </a:xfrm>
          <a:prstGeom prst="rect">
            <a:avLst/>
          </a:prstGeom>
        </p:spPr>
      </p:pic>
      <p:pic>
        <p:nvPicPr>
          <p:cNvPr id="17" name="Imagem 16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8" t="21137" r="60506" b="74671"/>
          <a:stretch/>
        </p:blipFill>
        <p:spPr>
          <a:xfrm>
            <a:off x="4168755" y="1449929"/>
            <a:ext cx="646877" cy="287500"/>
          </a:xfrm>
          <a:prstGeom prst="rect">
            <a:avLst/>
          </a:prstGeom>
        </p:spPr>
      </p:pic>
      <p:pic>
        <p:nvPicPr>
          <p:cNvPr id="18" name="Imagem 17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60" t="90662" r="36236" b="5321"/>
          <a:stretch/>
        </p:blipFill>
        <p:spPr>
          <a:xfrm>
            <a:off x="7115634" y="6217643"/>
            <a:ext cx="658856" cy="275522"/>
          </a:xfrm>
          <a:prstGeom prst="rect">
            <a:avLst/>
          </a:prstGeom>
        </p:spPr>
      </p:pic>
      <p:pic>
        <p:nvPicPr>
          <p:cNvPr id="19" name="Imagem 18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49" t="21137" r="12948" b="74146"/>
          <a:stretch/>
        </p:blipFill>
        <p:spPr>
          <a:xfrm>
            <a:off x="9942721" y="1449929"/>
            <a:ext cx="670835" cy="323438"/>
          </a:xfrm>
          <a:prstGeom prst="rect">
            <a:avLst/>
          </a:prstGeom>
        </p:spPr>
      </p:pic>
      <p:graphicFrame>
        <p:nvGraphicFramePr>
          <p:cNvPr id="24" name="Gráfico 23"/>
          <p:cNvGraphicFramePr/>
          <p:nvPr>
            <p:extLst>
              <p:ext uri="{D42A27DB-BD31-4B8C-83A1-F6EECF244321}">
                <p14:modId xmlns:p14="http://schemas.microsoft.com/office/powerpoint/2010/main" val="4269896883"/>
              </p:ext>
            </p:extLst>
          </p:nvPr>
        </p:nvGraphicFramePr>
        <p:xfrm>
          <a:off x="299480" y="3760984"/>
          <a:ext cx="11535953" cy="24087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25" name="CaixaDeTexto 24"/>
          <p:cNvSpPr txBox="1"/>
          <p:nvPr/>
        </p:nvSpPr>
        <p:spPr>
          <a:xfrm>
            <a:off x="553823" y="2110821"/>
            <a:ext cx="2511550" cy="1410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fr-FR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Padrão De Projeto:</a:t>
            </a:r>
          </a:p>
          <a:p>
            <a:pPr algn="ctr">
              <a:lnSpc>
                <a:spcPct val="80000"/>
              </a:lnSpc>
            </a:pPr>
            <a:r>
              <a:rPr lang="fr-FR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MVC;</a:t>
            </a:r>
          </a:p>
          <a:p>
            <a:pPr algn="ctr">
              <a:lnSpc>
                <a:spcPct val="80000"/>
              </a:lnSpc>
            </a:pPr>
            <a:r>
              <a:rPr lang="pt-BR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propiciando projetar soluções;</a:t>
            </a:r>
          </a:p>
          <a:p>
            <a:pPr algn="ctr">
              <a:lnSpc>
                <a:spcPct val="80000"/>
              </a:lnSpc>
            </a:pPr>
            <a:r>
              <a:rPr lang="pt-BR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Facilidade no código;</a:t>
            </a:r>
          </a:p>
          <a:p>
            <a:pPr algn="ctr">
              <a:lnSpc>
                <a:spcPct val="80000"/>
              </a:lnSpc>
            </a:pPr>
            <a:endParaRPr lang="pt-BR" sz="1666" dirty="0">
              <a:solidFill>
                <a:schemeClr val="bg1"/>
              </a:solidFill>
              <a:latin typeface="+mj-lt"/>
              <a:cs typeface="Calibri Light" panose="020F0302020204030204" pitchFamily="34" charset="0"/>
            </a:endParaRPr>
          </a:p>
        </p:txBody>
      </p:sp>
      <p:sp>
        <p:nvSpPr>
          <p:cNvPr id="26" name="CaixaDeTexto 25"/>
          <p:cNvSpPr txBox="1"/>
          <p:nvPr/>
        </p:nvSpPr>
        <p:spPr>
          <a:xfrm>
            <a:off x="3404127" y="2110821"/>
            <a:ext cx="2511550" cy="1754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fr-FR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Ferramentas utilizadas: </a:t>
            </a:r>
            <a:endParaRPr lang="fr-FR" sz="1666" dirty="0">
              <a:solidFill>
                <a:schemeClr val="bg1"/>
              </a:solidFill>
              <a:latin typeface="+mj-lt"/>
              <a:cs typeface="Calibri Light" panose="020F0302020204030204" pitchFamily="34" charset="0"/>
            </a:endParaRPr>
          </a:p>
          <a:p>
            <a:pPr algn="ctr">
              <a:lnSpc>
                <a:spcPct val="80000"/>
              </a:lnSpc>
            </a:pPr>
            <a:r>
              <a:rPr lang="fr-FR" sz="1666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JDK – Pacote JAVA;</a:t>
            </a:r>
          </a:p>
          <a:p>
            <a:pPr algn="ctr">
              <a:lnSpc>
                <a:spcPct val="80000"/>
              </a:lnSpc>
            </a:pPr>
            <a:r>
              <a:rPr lang="fr-FR" sz="1666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IDE – NetBeans</a:t>
            </a:r>
          </a:p>
          <a:p>
            <a:pPr algn="ctr">
              <a:lnSpc>
                <a:spcPct val="80000"/>
              </a:lnSpc>
            </a:pPr>
            <a:r>
              <a:rPr lang="fr-FR" sz="1666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MariaDB – MySQL</a:t>
            </a:r>
          </a:p>
          <a:p>
            <a:pPr algn="ctr">
              <a:lnSpc>
                <a:spcPct val="80000"/>
              </a:lnSpc>
            </a:pPr>
            <a:r>
              <a:rPr lang="fr-FR" sz="1666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MySQL Workbench</a:t>
            </a:r>
          </a:p>
          <a:p>
            <a:pPr algn="ctr">
              <a:lnSpc>
                <a:spcPct val="80000"/>
              </a:lnSpc>
            </a:pPr>
            <a:r>
              <a:rPr lang="fr-FR" sz="1666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Enterprise Architect</a:t>
            </a:r>
          </a:p>
          <a:p>
            <a:pPr algn="ctr">
              <a:lnSpc>
                <a:spcPct val="80000"/>
              </a:lnSpc>
            </a:pPr>
            <a:r>
              <a:rPr lang="fr-FR" sz="1666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XAMPP</a:t>
            </a:r>
          </a:p>
          <a:p>
            <a:pPr algn="ctr">
              <a:lnSpc>
                <a:spcPct val="80000"/>
              </a:lnSpc>
            </a:pPr>
            <a:endParaRPr lang="fr-FR" sz="1666" dirty="0">
              <a:solidFill>
                <a:schemeClr val="bg1"/>
              </a:solidFill>
              <a:latin typeface="+mj-lt"/>
              <a:cs typeface="Calibri Light" panose="020F0302020204030204" pitchFamily="34" charset="0"/>
            </a:endParaRPr>
          </a:p>
        </p:txBody>
      </p:sp>
      <p:sp>
        <p:nvSpPr>
          <p:cNvPr id="27" name="CaixaDeTexto 26"/>
          <p:cNvSpPr txBox="1"/>
          <p:nvPr/>
        </p:nvSpPr>
        <p:spPr>
          <a:xfrm>
            <a:off x="6243193" y="2110821"/>
            <a:ext cx="2511550" cy="1532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fr-FR" sz="1666" dirty="0">
                <a:solidFill>
                  <a:srgbClr val="002D5D"/>
                </a:solidFill>
                <a:latin typeface="+mj-lt"/>
                <a:cs typeface="Calibri Light" panose="020F0302020204030204" pitchFamily="34" charset="0"/>
              </a:rPr>
              <a:t>Agora vamos aplicar as conceitos do padrão de projeto MVC nas ferramentas MySQL Workbench e Enterprise Architect para formação das classes, UC  e etc...</a:t>
            </a:r>
            <a:endParaRPr lang="pt-BR" sz="1666" dirty="0">
              <a:solidFill>
                <a:srgbClr val="002D5D"/>
              </a:solidFill>
              <a:latin typeface="+mj-lt"/>
              <a:cs typeface="Calibri Light" panose="020F0302020204030204" pitchFamily="34" charset="0"/>
            </a:endParaRPr>
          </a:p>
        </p:txBody>
      </p:sp>
      <p:sp>
        <p:nvSpPr>
          <p:cNvPr id="28" name="CaixaDeTexto 27"/>
          <p:cNvSpPr txBox="1"/>
          <p:nvPr/>
        </p:nvSpPr>
        <p:spPr>
          <a:xfrm>
            <a:off x="9126627" y="2110821"/>
            <a:ext cx="2511550" cy="917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pt-BR" sz="1666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Usa o NetBeans para Cria Interfase e  classes, DAO e GUI , ou seja, Front-</a:t>
            </a:r>
            <a:r>
              <a:rPr lang="pt-BR" sz="1666" dirty="0" err="1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end</a:t>
            </a:r>
            <a:r>
              <a:rPr lang="pt-BR" sz="1666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 e Back-end. </a:t>
            </a:r>
          </a:p>
        </p:txBody>
      </p:sp>
    </p:spTree>
    <p:extLst>
      <p:ext uri="{BB962C8B-B14F-4D97-AF65-F5344CB8AC3E}">
        <p14:creationId xmlns:p14="http://schemas.microsoft.com/office/powerpoint/2010/main" val="229726438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7.40741E-7 L -0.03932 7.40741E-7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66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9.8002E-7 -1.05289E-6 L 0.8068 -1.05289E-6 " pathEditMode="relative" rAng="0" ptsTypes="AA">
                                      <p:cBhvr>
                                        <p:cTn id="14" dur="2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340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4.16667E-6 2.59259E-6 L 0.02942 2.59259E-6 " pathEditMode="relative" rAng="0" ptsTypes="AA">
                                      <p:cBhvr>
                                        <p:cTn id="1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1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1.73673E-6 -4.12795E-6 L 0.00036 0.02042 " pathEditMode="relative" rAng="0" ptsTypes="AA">
                                      <p:cBhvr>
                                        <p:cTn id="24" dur="40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" y="1013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3" presetClass="path" presetSubtype="0" decel="10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1.73673E-6 -4.12795E-6 L 0.00036 0.02042 " pathEditMode="relative" rAng="0" ptsTypes="AA">
                                      <p:cBhvr>
                                        <p:cTn id="29" dur="40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" y="1013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repeatCount="3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3" presetClass="path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4.656E-6 -4.36264E-6 L 0.09629 -4.36264E-6 " pathEditMode="relative" rAng="0" ptsTypes="AA">
                                      <p:cBhvr>
                                        <p:cTn id="37" dur="2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0" y="0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3" presetClass="path" presetSubtype="0" decel="100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1.73673E-6 -4.12795E-6 L 0.00036 0.02042 " pathEditMode="relative" rAng="0" ptsTypes="AA">
                                      <p:cBhvr>
                                        <p:cTn id="42" dur="4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" y="1013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4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3" presetClass="pat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1.45833E-6 1.85185E-6 L 0.00039 0.02037 " pathEditMode="relative" rAng="0" ptsTypes="AA">
                                      <p:cBhvr>
                                        <p:cTn id="47" dur="4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1019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0" presetClass="entr" presetSubtype="0" repeatCount="3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1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63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53603E-6 2.23115E-6 L 0.11735 2.23115E-6 " pathEditMode="relative" rAng="0" ptsTypes="AA">
                                      <p:cBhvr>
                                        <p:cTn id="55" dur="2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67" y="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4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63" presetClass="path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1.73673E-6 -4.12795E-6 L 0.00036 0.02042 " pathEditMode="relative" rAng="0" ptsTypes="AA">
                                      <p:cBhvr>
                                        <p:cTn id="60" dur="4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" y="1013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4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63" presetClass="path" presetSubtype="0" decel="10000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1.73673E-6 -4.12795E-6 L 0.00036 0.02042 " pathEditMode="relative" rAng="0" ptsTypes="AA">
                                      <p:cBhvr>
                                        <p:cTn id="65" dur="4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" y="1013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10" presetClass="entr" presetSubtype="0" repeatCount="3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1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63" presetClass="path" presetSubtype="0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-3.86855E-6 1.12522E-7 L 0.09882 1.12522E-7 " pathEditMode="relative" rAng="0" ptsTypes="AA">
                                      <p:cBhvr>
                                        <p:cTn id="73" dur="2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36" y="0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63" presetClass="path" presetSubtype="0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73673E-6 -4.12795E-6 L 0.00036 0.02042 " pathEditMode="relative" rAng="0" ptsTypes="AA">
                                      <p:cBhvr>
                                        <p:cTn id="78" dur="4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" y="1013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4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63" presetClass="path" presetSubtype="0" decel="10000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1.73673E-6 -4.12795E-6 L 0.00036 0.02042 " pathEditMode="relative" rAng="0" ptsTypes="AA">
                                      <p:cBhvr>
                                        <p:cTn id="83" dur="4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" y="1013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10" presetClass="entr" presetSubtype="0" repeatCount="3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1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63" presetClass="path" presetSubtype="0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-1.75753E-6 2.9738E-7 L 0.09927 2.9738E-7 " pathEditMode="relative" rAng="0" ptsTypes="AA">
                                      <p:cBhvr>
                                        <p:cTn id="91" dur="2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63" y="0"/>
                                    </p:animMotion>
                                  </p:childTnLst>
                                </p:cTn>
                              </p:par>
                              <p:par>
                                <p:cTn id="92" presetID="10" presetClass="entr" presetSubtype="0" repeatCount="300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1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  <p:bldGraphic spid="24" grpId="0" uiExpand="1">
        <p:bldSub>
          <a:bldChart bld="category"/>
        </p:bldSub>
      </p:bldGraphic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" y="558"/>
            <a:ext cx="12191008" cy="6857442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9" t="9126" r="83193" b="86245"/>
          <a:stretch/>
        </p:blipFill>
        <p:spPr>
          <a:xfrm>
            <a:off x="281169" y="626274"/>
            <a:ext cx="1768641" cy="317448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26519" y="168895"/>
            <a:ext cx="2473754" cy="562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55" b="1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CASOS DE USO</a:t>
            </a:r>
            <a:endParaRPr lang="pt-BR" sz="3055" b="1" dirty="0">
              <a:solidFill>
                <a:schemeClr val="bg1"/>
              </a:solidFill>
              <a:latin typeface="+mj-lt"/>
              <a:cs typeface="Calibri Light" panose="020F0302020204030204" pitchFamily="34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362799" y="905503"/>
            <a:ext cx="5382627" cy="4342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222" dirty="0">
                <a:solidFill>
                  <a:srgbClr val="E3E3E3"/>
                </a:solidFill>
                <a:latin typeface="+mj-lt"/>
                <a:cs typeface="Calibri Light" panose="020F0302020204030204" pitchFamily="34" charset="0"/>
              </a:rPr>
              <a:t>UC – Sistema de vendas - Enterprise Architect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" t="90313" r="86545" b="3398"/>
          <a:stretch/>
        </p:blipFill>
        <p:spPr>
          <a:xfrm>
            <a:off x="299480" y="6193685"/>
            <a:ext cx="1341669" cy="431251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8" t="89964" r="41149" b="3398"/>
          <a:stretch/>
        </p:blipFill>
        <p:spPr>
          <a:xfrm>
            <a:off x="6097404" y="6169727"/>
            <a:ext cx="1078126" cy="455209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2" t="54850" r="271" b="8815"/>
          <a:stretch/>
        </p:blipFill>
        <p:spPr>
          <a:xfrm>
            <a:off x="155729" y="1222952"/>
            <a:ext cx="12003142" cy="5030630"/>
          </a:xfrm>
          <a:prstGeom prst="rect">
            <a:avLst/>
          </a:prstGeom>
        </p:spPr>
      </p:pic>
      <p:pic>
        <p:nvPicPr>
          <p:cNvPr id="16" name="Imagem 1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06" t="91186" r="82909" b="5670"/>
          <a:stretch/>
        </p:blipFill>
        <p:spPr>
          <a:xfrm>
            <a:off x="1293752" y="6253580"/>
            <a:ext cx="790625" cy="215625"/>
          </a:xfrm>
          <a:prstGeom prst="rect">
            <a:avLst/>
          </a:prstGeom>
        </p:spPr>
      </p:pic>
      <p:pic>
        <p:nvPicPr>
          <p:cNvPr id="17" name="Imagem 16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8" t="21137" r="60506" b="74671"/>
          <a:stretch/>
        </p:blipFill>
        <p:spPr>
          <a:xfrm>
            <a:off x="4168755" y="1449929"/>
            <a:ext cx="646877" cy="287500"/>
          </a:xfrm>
          <a:prstGeom prst="rect">
            <a:avLst/>
          </a:prstGeom>
        </p:spPr>
      </p:pic>
      <p:pic>
        <p:nvPicPr>
          <p:cNvPr id="18" name="Imagem 17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60" t="90662" r="36236" b="5321"/>
          <a:stretch/>
        </p:blipFill>
        <p:spPr>
          <a:xfrm>
            <a:off x="7115634" y="6217643"/>
            <a:ext cx="658856" cy="275522"/>
          </a:xfrm>
          <a:prstGeom prst="rect">
            <a:avLst/>
          </a:prstGeom>
        </p:spPr>
      </p:pic>
      <p:pic>
        <p:nvPicPr>
          <p:cNvPr id="19" name="Imagem 1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49" t="21137" r="12948" b="74146"/>
          <a:stretch/>
        </p:blipFill>
        <p:spPr>
          <a:xfrm>
            <a:off x="9942721" y="1449929"/>
            <a:ext cx="670835" cy="323438"/>
          </a:xfrm>
          <a:prstGeom prst="rect">
            <a:avLst/>
          </a:prstGeom>
        </p:spPr>
      </p:pic>
      <p:graphicFrame>
        <p:nvGraphicFramePr>
          <p:cNvPr id="20" name="Gráfico 19">
            <a:extLst>
              <a:ext uri="{FF2B5EF4-FFF2-40B4-BE49-F238E27FC236}">
                <a16:creationId xmlns:a16="http://schemas.microsoft.com/office/drawing/2014/main" xmlns="" id="{A9CEBC16-1909-497B-8112-D75B1F3CF1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09682894"/>
              </p:ext>
            </p:extLst>
          </p:nvPr>
        </p:nvGraphicFramePr>
        <p:xfrm>
          <a:off x="-888642" y="1737429"/>
          <a:ext cx="13316755" cy="42231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263934977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7.40741E-7 L -0.03933 7.40741E-7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66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9.8002E-7 -1.05289E-6 L 0.8068 -1.05289E-6 " pathEditMode="relative" rAng="0" ptsTypes="AA">
                                      <p:cBhvr>
                                        <p:cTn id="14" dur="2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340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8.33333E-7 2.59259E-6 L 0.02943 2.59259E-6 " pathEditMode="relative" rAng="0" ptsTypes="AA">
                                      <p:cBhvr>
                                        <p:cTn id="1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1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repeatCount="3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3" presetClass="path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4.656E-6 -4.36264E-6 L 0.09629 -4.36264E-6 " pathEditMode="relative" rAng="0" ptsTypes="AA">
                                      <p:cBhvr>
                                        <p:cTn id="27" dur="2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0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3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53603E-6 2.23115E-6 L 0.11735 2.23115E-6 " pathEditMode="relative" rAng="0" ptsTypes="AA">
                                      <p:cBhvr>
                                        <p:cTn id="32" dur="2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67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repeatCount="3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1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3" presetClass="path" presetSubtype="0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-3.86855E-6 1.12522E-7 L 0.09882 1.12522E-7 " pathEditMode="relative" rAng="0" ptsTypes="AA">
                                      <p:cBhvr>
                                        <p:cTn id="40" dur="2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36" y="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3" presetClass="path" presetSubtype="0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-1.75753E-6 2.9738E-7 L 0.09927 2.9738E-7 " pathEditMode="relative" rAng="0" ptsTypes="AA">
                                      <p:cBhvr>
                                        <p:cTn id="45" dur="2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63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10" presetClass="entr" presetSubtype="0" repeatCount="300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1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  <p:bldGraphic spid="20" grpId="0" uiExpand="1">
        <p:bldSub>
          <a:bldChart bld="category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" y="558"/>
            <a:ext cx="12191008" cy="6857442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9" t="9126" r="83193" b="86245"/>
          <a:stretch/>
        </p:blipFill>
        <p:spPr>
          <a:xfrm>
            <a:off x="281169" y="626274"/>
            <a:ext cx="1768641" cy="317448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26519" y="168895"/>
            <a:ext cx="1474443" cy="562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55" b="1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CLASSES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362799" y="905503"/>
            <a:ext cx="5935086" cy="7762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222" dirty="0">
                <a:solidFill>
                  <a:srgbClr val="E3E3E3"/>
                </a:solidFill>
                <a:cs typeface="Calibri Light" panose="020F0302020204030204" pitchFamily="34" charset="0"/>
              </a:rPr>
              <a:t>Classes – Sistema de vendas - Enterprise Architect</a:t>
            </a:r>
          </a:p>
          <a:p>
            <a:endParaRPr lang="pt-BR" sz="2222" dirty="0">
              <a:solidFill>
                <a:srgbClr val="E3E3E3"/>
              </a:solidFill>
              <a:latin typeface="+mj-lt"/>
              <a:cs typeface="Calibri Light" panose="020F0302020204030204" pitchFamily="34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" t="90313" r="86545" b="3398"/>
          <a:stretch/>
        </p:blipFill>
        <p:spPr>
          <a:xfrm>
            <a:off x="299480" y="6193685"/>
            <a:ext cx="1341669" cy="431251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8" t="89964" r="41149" b="3398"/>
          <a:stretch/>
        </p:blipFill>
        <p:spPr>
          <a:xfrm>
            <a:off x="6097404" y="6169727"/>
            <a:ext cx="1078126" cy="455209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2" t="54850" r="271" b="8815"/>
          <a:stretch/>
        </p:blipFill>
        <p:spPr>
          <a:xfrm>
            <a:off x="155729" y="1222952"/>
            <a:ext cx="12003142" cy="5030630"/>
          </a:xfrm>
          <a:prstGeom prst="rect">
            <a:avLst/>
          </a:prstGeom>
        </p:spPr>
      </p:pic>
      <p:pic>
        <p:nvPicPr>
          <p:cNvPr id="16" name="Imagem 1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06" t="91186" r="82909" b="5670"/>
          <a:stretch/>
        </p:blipFill>
        <p:spPr>
          <a:xfrm>
            <a:off x="1293752" y="6253580"/>
            <a:ext cx="790625" cy="215625"/>
          </a:xfrm>
          <a:prstGeom prst="rect">
            <a:avLst/>
          </a:prstGeom>
        </p:spPr>
      </p:pic>
      <p:pic>
        <p:nvPicPr>
          <p:cNvPr id="17" name="Imagem 16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8" t="21137" r="60506" b="74671"/>
          <a:stretch/>
        </p:blipFill>
        <p:spPr>
          <a:xfrm>
            <a:off x="4168755" y="1449929"/>
            <a:ext cx="646877" cy="287500"/>
          </a:xfrm>
          <a:prstGeom prst="rect">
            <a:avLst/>
          </a:prstGeom>
        </p:spPr>
      </p:pic>
      <p:pic>
        <p:nvPicPr>
          <p:cNvPr id="18" name="Imagem 17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60" t="90662" r="36236" b="5321"/>
          <a:stretch/>
        </p:blipFill>
        <p:spPr>
          <a:xfrm>
            <a:off x="7115634" y="6217643"/>
            <a:ext cx="658856" cy="275522"/>
          </a:xfrm>
          <a:prstGeom prst="rect">
            <a:avLst/>
          </a:prstGeom>
        </p:spPr>
      </p:pic>
      <p:pic>
        <p:nvPicPr>
          <p:cNvPr id="19" name="Imagem 1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49" t="21137" r="12948" b="74146"/>
          <a:stretch/>
        </p:blipFill>
        <p:spPr>
          <a:xfrm>
            <a:off x="9942721" y="1449929"/>
            <a:ext cx="670835" cy="323438"/>
          </a:xfrm>
          <a:prstGeom prst="rect">
            <a:avLst/>
          </a:prstGeom>
        </p:spPr>
      </p:pic>
      <p:graphicFrame>
        <p:nvGraphicFramePr>
          <p:cNvPr id="20" name="Gráfico 19">
            <a:extLst>
              <a:ext uri="{FF2B5EF4-FFF2-40B4-BE49-F238E27FC236}">
                <a16:creationId xmlns:a16="http://schemas.microsoft.com/office/drawing/2014/main" xmlns="" id="{44165C94-870C-4C69-A82F-D73ACD685B2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62727481"/>
              </p:ext>
            </p:extLst>
          </p:nvPr>
        </p:nvGraphicFramePr>
        <p:xfrm>
          <a:off x="-141700" y="1681741"/>
          <a:ext cx="11822838" cy="43562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295879484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7.40741E-7 L -0.03932 7.40741E-7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66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9.8002E-7 -1.05289E-6 L 0.8068 -1.05289E-6 " pathEditMode="relative" rAng="0" ptsTypes="AA">
                                      <p:cBhvr>
                                        <p:cTn id="14" dur="2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340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2.91667E-6 4.07407E-6 L 0.02942 4.07407E-6 " pathEditMode="relative" rAng="0" ptsTypes="AA">
                                      <p:cBhvr>
                                        <p:cTn id="1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1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repeatCount="3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3" presetClass="path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4.656E-6 -4.36264E-6 L 0.09629 -4.36264E-6 " pathEditMode="relative" rAng="0" ptsTypes="AA">
                                      <p:cBhvr>
                                        <p:cTn id="27" dur="2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0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3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53603E-6 2.23115E-6 L 0.11735 2.23115E-6 " pathEditMode="relative" rAng="0" ptsTypes="AA">
                                      <p:cBhvr>
                                        <p:cTn id="32" dur="2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67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repeatCount="3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1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3" presetClass="path" presetSubtype="0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-3.86855E-6 1.12522E-7 L 0.09882 1.12522E-7 " pathEditMode="relative" rAng="0" ptsTypes="AA">
                                      <p:cBhvr>
                                        <p:cTn id="40" dur="2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36" y="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3" presetClass="path" presetSubtype="0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-1.75753E-6 2.9738E-7 L 0.09927 2.9738E-7 " pathEditMode="relative" rAng="0" ptsTypes="AA">
                                      <p:cBhvr>
                                        <p:cTn id="45" dur="2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63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10" presetClass="entr" presetSubtype="0" repeatCount="300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1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  <p:bldGraphic spid="20" grpId="0" uiExpand="1">
        <p:bldSub>
          <a:bldChart bld="category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" y="558"/>
            <a:ext cx="12191008" cy="6857442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9" t="9126" r="83193" b="86245"/>
          <a:stretch/>
        </p:blipFill>
        <p:spPr>
          <a:xfrm>
            <a:off x="281169" y="626274"/>
            <a:ext cx="1768641" cy="317448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26519" y="168895"/>
            <a:ext cx="3002425" cy="562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55" b="1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BANCO DE DADOS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362799" y="905503"/>
            <a:ext cx="6897081" cy="7762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222" dirty="0">
                <a:solidFill>
                  <a:srgbClr val="E3E3E3"/>
                </a:solidFill>
                <a:cs typeface="Calibri Light" panose="020F0302020204030204" pitchFamily="34" charset="0"/>
              </a:rPr>
              <a:t>Banco de dados – Sistema de vendas – MySQL Workbench</a:t>
            </a:r>
          </a:p>
          <a:p>
            <a:endParaRPr lang="pt-BR" sz="2222" dirty="0">
              <a:solidFill>
                <a:srgbClr val="E3E3E3"/>
              </a:solidFill>
              <a:latin typeface="+mj-lt"/>
              <a:cs typeface="Calibri Light" panose="020F0302020204030204" pitchFamily="34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" t="90313" r="86545" b="3398"/>
          <a:stretch/>
        </p:blipFill>
        <p:spPr>
          <a:xfrm>
            <a:off x="299480" y="6193685"/>
            <a:ext cx="1341669" cy="431251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8" t="89964" r="41149" b="3398"/>
          <a:stretch/>
        </p:blipFill>
        <p:spPr>
          <a:xfrm>
            <a:off x="6097404" y="6169727"/>
            <a:ext cx="1078126" cy="455209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2" t="54850" r="271" b="8815"/>
          <a:stretch/>
        </p:blipFill>
        <p:spPr>
          <a:xfrm>
            <a:off x="155729" y="1222952"/>
            <a:ext cx="12003142" cy="5030630"/>
          </a:xfrm>
          <a:prstGeom prst="rect">
            <a:avLst/>
          </a:prstGeom>
        </p:spPr>
      </p:pic>
      <p:pic>
        <p:nvPicPr>
          <p:cNvPr id="16" name="Imagem 1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06" t="91186" r="82909" b="5670"/>
          <a:stretch/>
        </p:blipFill>
        <p:spPr>
          <a:xfrm>
            <a:off x="1293752" y="6253580"/>
            <a:ext cx="790625" cy="215625"/>
          </a:xfrm>
          <a:prstGeom prst="rect">
            <a:avLst/>
          </a:prstGeom>
        </p:spPr>
      </p:pic>
      <p:pic>
        <p:nvPicPr>
          <p:cNvPr id="17" name="Imagem 16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8" t="21137" r="60506" b="74671"/>
          <a:stretch/>
        </p:blipFill>
        <p:spPr>
          <a:xfrm>
            <a:off x="4168755" y="1449929"/>
            <a:ext cx="646877" cy="287500"/>
          </a:xfrm>
          <a:prstGeom prst="rect">
            <a:avLst/>
          </a:prstGeom>
        </p:spPr>
      </p:pic>
      <p:pic>
        <p:nvPicPr>
          <p:cNvPr id="18" name="Imagem 17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60" t="90662" r="36236" b="5321"/>
          <a:stretch/>
        </p:blipFill>
        <p:spPr>
          <a:xfrm>
            <a:off x="7115634" y="6217643"/>
            <a:ext cx="658856" cy="275522"/>
          </a:xfrm>
          <a:prstGeom prst="rect">
            <a:avLst/>
          </a:prstGeom>
        </p:spPr>
      </p:pic>
      <p:pic>
        <p:nvPicPr>
          <p:cNvPr id="19" name="Imagem 1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49" t="21137" r="12948" b="74146"/>
          <a:stretch/>
        </p:blipFill>
        <p:spPr>
          <a:xfrm>
            <a:off x="9942721" y="1449929"/>
            <a:ext cx="670835" cy="323438"/>
          </a:xfrm>
          <a:prstGeom prst="rect">
            <a:avLst/>
          </a:prstGeom>
        </p:spPr>
      </p:pic>
      <p:graphicFrame>
        <p:nvGraphicFramePr>
          <p:cNvPr id="22" name="Gráfico 21">
            <a:extLst>
              <a:ext uri="{FF2B5EF4-FFF2-40B4-BE49-F238E27FC236}">
                <a16:creationId xmlns:a16="http://schemas.microsoft.com/office/drawing/2014/main" xmlns="" id="{8D993DF8-F4F0-474A-B1CE-C6426074B6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67993364"/>
              </p:ext>
            </p:extLst>
          </p:nvPr>
        </p:nvGraphicFramePr>
        <p:xfrm>
          <a:off x="-1764407" y="1785345"/>
          <a:ext cx="14141003" cy="4175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361622914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7.40741E-7 L -0.03932 7.40741E-7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66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9.8002E-7 -1.05289E-6 L 0.8068 -1.05289E-6 " pathEditMode="relative" rAng="0" ptsTypes="AA">
                                      <p:cBhvr>
                                        <p:cTn id="14" dur="2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340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2.91667E-6 4.07407E-6 L 0.02942 4.07407E-6 " pathEditMode="relative" rAng="0" ptsTypes="AA">
                                      <p:cBhvr>
                                        <p:cTn id="1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1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repeatCount="3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3" presetClass="path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4.656E-6 -4.36264E-6 L 0.09629 -4.36264E-6 " pathEditMode="relative" rAng="0" ptsTypes="AA">
                                      <p:cBhvr>
                                        <p:cTn id="27" dur="2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0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3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53603E-6 2.23115E-6 L 0.11735 2.23115E-6 " pathEditMode="relative" rAng="0" ptsTypes="AA">
                                      <p:cBhvr>
                                        <p:cTn id="32" dur="2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67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repeatCount="3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1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3" presetClass="path" presetSubtype="0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-3.86855E-6 1.12522E-7 L 0.09882 1.12522E-7 " pathEditMode="relative" rAng="0" ptsTypes="AA">
                                      <p:cBhvr>
                                        <p:cTn id="40" dur="2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36" y="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3" presetClass="path" presetSubtype="0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-1.75753E-6 2.9738E-7 L 0.09927 2.9738E-7 " pathEditMode="relative" rAng="0" ptsTypes="AA">
                                      <p:cBhvr>
                                        <p:cTn id="45" dur="2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63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10" presetClass="entr" presetSubtype="0" repeatCount="300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1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  <p:bldGraphic spid="22" grpId="0" uiExpand="1">
        <p:bldSub>
          <a:bldChart bld="category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" y="558"/>
            <a:ext cx="12190212" cy="6856994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19" t="52061" r="73080" b="44445"/>
          <a:stretch/>
        </p:blipFill>
        <p:spPr>
          <a:xfrm>
            <a:off x="527084" y="3570244"/>
            <a:ext cx="2755212" cy="239584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72" t="55555" r="72196" b="39554"/>
          <a:stretch/>
        </p:blipFill>
        <p:spPr>
          <a:xfrm>
            <a:off x="239584" y="4526319"/>
            <a:ext cx="1161981" cy="335417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527083" y="2895577"/>
            <a:ext cx="6658041" cy="8616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999" b="1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DESVOLVIMENTO E TESTE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506092" y="3857741"/>
            <a:ext cx="2437847" cy="3915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944" dirty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rPr>
              <a:t>“Por a Mão Na Massa”</a:t>
            </a:r>
          </a:p>
        </p:txBody>
      </p:sp>
    </p:spTree>
    <p:extLst>
      <p:ext uri="{BB962C8B-B14F-4D97-AF65-F5344CB8AC3E}">
        <p14:creationId xmlns:p14="http://schemas.microsoft.com/office/powerpoint/2010/main" val="115643341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3316E-6 -1.31169E-6 L -0.03933 -1.31169E-6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71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Motion origin="layout" path="M -4.57282E-6 3.60392E-6 L 0.23913 3.60392E-6 " pathEditMode="relative" rAng="0" ptsTypes="AA">
                                      <p:cBhvr>
                                        <p:cTn id="14" dur="2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52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decel="100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4.04032E-6 -3.52516E-6 L 0.02948 -3.52516E-6 " pathEditMode="relative" rAng="0" ptsTypes="AA">
                                      <p:cBhvr>
                                        <p:cTn id="1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" y="558"/>
            <a:ext cx="12191008" cy="6857442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9" t="9126" r="83193" b="86245"/>
          <a:stretch/>
        </p:blipFill>
        <p:spPr>
          <a:xfrm>
            <a:off x="281169" y="626274"/>
            <a:ext cx="1768641" cy="317448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26519" y="168895"/>
            <a:ext cx="31325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cs typeface="Calibri Light" panose="020F0302020204030204" pitchFamily="34" charset="0"/>
              </a:rPr>
              <a:t>DESVOLVIMENTO</a:t>
            </a:r>
            <a:endParaRPr lang="pt-BR" sz="3055" b="1" dirty="0">
              <a:solidFill>
                <a:schemeClr val="bg1"/>
              </a:solidFill>
              <a:latin typeface="+mj-lt"/>
              <a:cs typeface="Calibri Light" panose="020F0302020204030204" pitchFamily="34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362799" y="905503"/>
            <a:ext cx="6372770" cy="4342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222" dirty="0">
                <a:solidFill>
                  <a:srgbClr val="E3E3E3"/>
                </a:solidFill>
                <a:cs typeface="Calibri Light" panose="020F0302020204030204" pitchFamily="34" charset="0"/>
              </a:rPr>
              <a:t>DESVOLVIMENTO– Sistema de vendas – IDE NetBeans</a:t>
            </a:r>
            <a:endParaRPr lang="pt-BR" sz="2222" dirty="0">
              <a:solidFill>
                <a:srgbClr val="E3E3E3"/>
              </a:solidFill>
              <a:latin typeface="+mj-lt"/>
              <a:cs typeface="Calibri Light" panose="020F0302020204030204" pitchFamily="34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" t="90313" r="86545" b="3398"/>
          <a:stretch/>
        </p:blipFill>
        <p:spPr>
          <a:xfrm>
            <a:off x="299480" y="6193685"/>
            <a:ext cx="1341669" cy="431251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8" t="89964" r="41149" b="3398"/>
          <a:stretch/>
        </p:blipFill>
        <p:spPr>
          <a:xfrm>
            <a:off x="6097404" y="6169727"/>
            <a:ext cx="1078126" cy="455209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2" t="54850" r="271" b="8815"/>
          <a:stretch/>
        </p:blipFill>
        <p:spPr>
          <a:xfrm>
            <a:off x="155729" y="1222952"/>
            <a:ext cx="12003142" cy="5030630"/>
          </a:xfrm>
          <a:prstGeom prst="rect">
            <a:avLst/>
          </a:prstGeom>
        </p:spPr>
      </p:pic>
      <p:pic>
        <p:nvPicPr>
          <p:cNvPr id="16" name="Imagem 1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06" t="91186" r="82909" b="5670"/>
          <a:stretch/>
        </p:blipFill>
        <p:spPr>
          <a:xfrm>
            <a:off x="1293752" y="6253580"/>
            <a:ext cx="790625" cy="215625"/>
          </a:xfrm>
          <a:prstGeom prst="rect">
            <a:avLst/>
          </a:prstGeom>
        </p:spPr>
      </p:pic>
      <p:pic>
        <p:nvPicPr>
          <p:cNvPr id="17" name="Imagem 16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8" t="21137" r="60506" b="74671"/>
          <a:stretch/>
        </p:blipFill>
        <p:spPr>
          <a:xfrm>
            <a:off x="4168755" y="1449929"/>
            <a:ext cx="646877" cy="287500"/>
          </a:xfrm>
          <a:prstGeom prst="rect">
            <a:avLst/>
          </a:prstGeom>
        </p:spPr>
      </p:pic>
      <p:pic>
        <p:nvPicPr>
          <p:cNvPr id="18" name="Imagem 17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60" t="90662" r="36236" b="5321"/>
          <a:stretch/>
        </p:blipFill>
        <p:spPr>
          <a:xfrm>
            <a:off x="7115634" y="6217643"/>
            <a:ext cx="658856" cy="275522"/>
          </a:xfrm>
          <a:prstGeom prst="rect">
            <a:avLst/>
          </a:prstGeom>
        </p:spPr>
      </p:pic>
      <p:pic>
        <p:nvPicPr>
          <p:cNvPr id="19" name="Imagem 1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49" t="21137" r="12948" b="74146"/>
          <a:stretch/>
        </p:blipFill>
        <p:spPr>
          <a:xfrm>
            <a:off x="9942721" y="1449929"/>
            <a:ext cx="670835" cy="323438"/>
          </a:xfrm>
          <a:prstGeom prst="rect">
            <a:avLst/>
          </a:prstGeom>
        </p:spPr>
      </p:pic>
      <p:graphicFrame>
        <p:nvGraphicFramePr>
          <p:cNvPr id="14" name="Gráfico 13">
            <a:extLst>
              <a:ext uri="{FF2B5EF4-FFF2-40B4-BE49-F238E27FC236}">
                <a16:creationId xmlns:a16="http://schemas.microsoft.com/office/drawing/2014/main" xmlns="" id="{89F402E9-643E-4F56-8AD8-D724BDD7E3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54223612"/>
              </p:ext>
            </p:extLst>
          </p:nvPr>
        </p:nvGraphicFramePr>
        <p:xfrm>
          <a:off x="3495600" y="1908718"/>
          <a:ext cx="5200800" cy="38722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379950718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7.40741E-7 L -0.03932 7.40741E-7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66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9.8002E-7 -1.05289E-6 L 0.8068 -1.05289E-6 " pathEditMode="relative" rAng="0" ptsTypes="AA">
                                      <p:cBhvr>
                                        <p:cTn id="14" dur="2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340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2.91667E-6 4.07407E-6 L 0.02942 4.07407E-6 " pathEditMode="relative" rAng="0" ptsTypes="AA">
                                      <p:cBhvr>
                                        <p:cTn id="1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1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repeatCount="3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3" presetClass="path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4.656E-6 -4.36264E-6 L 0.09629 -4.36264E-6 " pathEditMode="relative" rAng="0" ptsTypes="AA">
                                      <p:cBhvr>
                                        <p:cTn id="27" dur="2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0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3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53603E-6 2.23115E-6 L 0.11735 2.23115E-6 " pathEditMode="relative" rAng="0" ptsTypes="AA">
                                      <p:cBhvr>
                                        <p:cTn id="32" dur="2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67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repeatCount="3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1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3" presetClass="path" presetSubtype="0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-3.86855E-6 1.12522E-7 L 0.09882 1.12522E-7 " pathEditMode="relative" rAng="0" ptsTypes="AA">
                                      <p:cBhvr>
                                        <p:cTn id="40" dur="2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36" y="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3" presetClass="path" presetSubtype="0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-1.75753E-6 2.9738E-7 L 0.09927 2.9738E-7 " pathEditMode="relative" rAng="0" ptsTypes="AA">
                                      <p:cBhvr>
                                        <p:cTn id="45" dur="2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63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10" presetClass="entr" presetSubtype="0" repeatCount="300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1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  <p:bldGraphic spid="14" grpId="0" uiExpand="1">
        <p:bldSub>
          <a:bldChart bld="category"/>
        </p:bldSub>
      </p:bldGraphic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675</TotalTime>
  <Words>371</Words>
  <Application>Microsoft Office PowerPoint</Application>
  <PresentationFormat>Personalizar</PresentationFormat>
  <Paragraphs>100</Paragraphs>
  <Slides>12</Slides>
  <Notes>11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Arial</vt:lpstr>
      <vt:lpstr>Calibri Light</vt:lpstr>
      <vt:lpstr>Calibri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Usuário do Windows</dc:creator>
  <cp:lastModifiedBy>User</cp:lastModifiedBy>
  <cp:revision>46</cp:revision>
  <dcterms:created xsi:type="dcterms:W3CDTF">2019-06-02T22:08:31Z</dcterms:created>
  <dcterms:modified xsi:type="dcterms:W3CDTF">2021-05-17T22:20:05Z</dcterms:modified>
</cp:coreProperties>
</file>

<file path=docProps/thumbnail.jpeg>
</file>